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4"/>
  </p:notesMasterIdLst>
  <p:sldIdLst>
    <p:sldId id="256" r:id="rId3"/>
    <p:sldId id="2797" r:id="rId4"/>
    <p:sldId id="2783" r:id="rId5"/>
    <p:sldId id="2746" r:id="rId6"/>
    <p:sldId id="2748" r:id="rId7"/>
    <p:sldId id="1634" r:id="rId8"/>
    <p:sldId id="2749" r:id="rId9"/>
    <p:sldId id="2707" r:id="rId10"/>
    <p:sldId id="332" r:id="rId11"/>
    <p:sldId id="2756" r:id="rId12"/>
    <p:sldId id="1832" r:id="rId13"/>
    <p:sldId id="2757" r:id="rId14"/>
    <p:sldId id="2782" r:id="rId15"/>
    <p:sldId id="2751" r:id="rId16"/>
    <p:sldId id="2750" r:id="rId17"/>
    <p:sldId id="2781" r:id="rId18"/>
    <p:sldId id="2752" r:id="rId19"/>
    <p:sldId id="2760" r:id="rId20"/>
    <p:sldId id="2772" r:id="rId21"/>
    <p:sldId id="2758" r:id="rId22"/>
    <p:sldId id="2788" r:id="rId23"/>
    <p:sldId id="2759" r:id="rId24"/>
    <p:sldId id="2762" r:id="rId25"/>
    <p:sldId id="1837" r:id="rId26"/>
    <p:sldId id="2795" r:id="rId27"/>
    <p:sldId id="1718" r:id="rId28"/>
    <p:sldId id="2789" r:id="rId29"/>
    <p:sldId id="2790" r:id="rId30"/>
    <p:sldId id="2194" r:id="rId31"/>
    <p:sldId id="2768" r:id="rId32"/>
    <p:sldId id="2792" r:id="rId33"/>
    <p:sldId id="1836" r:id="rId34"/>
    <p:sldId id="2764" r:id="rId35"/>
    <p:sldId id="2794" r:id="rId36"/>
    <p:sldId id="2780" r:id="rId37"/>
    <p:sldId id="1716" r:id="rId38"/>
    <p:sldId id="2784" r:id="rId39"/>
    <p:sldId id="2725" r:id="rId40"/>
    <p:sldId id="2798" r:id="rId41"/>
    <p:sldId id="2796" r:id="rId42"/>
    <p:sldId id="289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3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Schneider" userId="332a98bceecc6031" providerId="LiveId" clId="{B1FE3E29-1F2B-4477-B69C-5EC60A9F0C06}"/>
    <pc:docChg chg="undo custSel modSld">
      <pc:chgData name="Scott Schneider" userId="332a98bceecc6031" providerId="LiveId" clId="{B1FE3E29-1F2B-4477-B69C-5EC60A9F0C06}" dt="2024-01-24T02:40:10.018" v="3" actId="1076"/>
      <pc:docMkLst>
        <pc:docMk/>
      </pc:docMkLst>
      <pc:sldChg chg="modSp mod">
        <pc:chgData name="Scott Schneider" userId="332a98bceecc6031" providerId="LiveId" clId="{B1FE3E29-1F2B-4477-B69C-5EC60A9F0C06}" dt="2024-01-24T02:39:36.500" v="2" actId="1076"/>
        <pc:sldMkLst>
          <pc:docMk/>
          <pc:sldMk cId="2243905864" sldId="1836"/>
        </pc:sldMkLst>
        <pc:spChg chg="mod">
          <ac:chgData name="Scott Schneider" userId="332a98bceecc6031" providerId="LiveId" clId="{B1FE3E29-1F2B-4477-B69C-5EC60A9F0C06}" dt="2024-01-24T02:39:30.137" v="1" actId="1076"/>
          <ac:spMkLst>
            <pc:docMk/>
            <pc:sldMk cId="2243905864" sldId="1836"/>
            <ac:spMk id="2" creationId="{1C1C703E-2B91-4E6C-87F6-10A16126D2E2}"/>
          </ac:spMkLst>
        </pc:spChg>
        <pc:spChg chg="mod">
          <ac:chgData name="Scott Schneider" userId="332a98bceecc6031" providerId="LiveId" clId="{B1FE3E29-1F2B-4477-B69C-5EC60A9F0C06}" dt="2024-01-24T02:39:36.500" v="2" actId="1076"/>
          <ac:spMkLst>
            <pc:docMk/>
            <pc:sldMk cId="2243905864" sldId="1836"/>
            <ac:spMk id="3" creationId="{3A191B71-0854-4F7C-996B-0800C9088841}"/>
          </ac:spMkLst>
        </pc:spChg>
      </pc:sldChg>
      <pc:sldChg chg="modSp mod">
        <pc:chgData name="Scott Schneider" userId="332a98bceecc6031" providerId="LiveId" clId="{B1FE3E29-1F2B-4477-B69C-5EC60A9F0C06}" dt="2024-01-24T02:40:10.018" v="3" actId="1076"/>
        <pc:sldMkLst>
          <pc:docMk/>
          <pc:sldMk cId="3909634679" sldId="2798"/>
        </pc:sldMkLst>
        <pc:spChg chg="mod">
          <ac:chgData name="Scott Schneider" userId="332a98bceecc6031" providerId="LiveId" clId="{B1FE3E29-1F2B-4477-B69C-5EC60A9F0C06}" dt="2024-01-24T02:40:10.018" v="3" actId="1076"/>
          <ac:spMkLst>
            <pc:docMk/>
            <pc:sldMk cId="3909634679" sldId="2798"/>
            <ac:spMk id="2" creationId="{B1F38C92-A017-AF2C-9182-D987BB3AAC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03924-0F2D-4A27-9053-AADE2FD9B49C}"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F9CC9-8D4C-4B4D-A588-1DBCD8822DCD}" type="slidenum">
              <a:rPr lang="en-US" smtClean="0"/>
              <a:t>‹#›</a:t>
            </a:fld>
            <a:endParaRPr lang="en-US"/>
          </a:p>
        </p:txBody>
      </p:sp>
    </p:spTree>
    <p:extLst>
      <p:ext uri="{BB962C8B-B14F-4D97-AF65-F5344CB8AC3E}">
        <p14:creationId xmlns:p14="http://schemas.microsoft.com/office/powerpoint/2010/main" val="178816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008D-9227-4256-B1EC-F16E61638D97}" type="slidenum">
              <a:rPr lang="en-US" smtClean="0"/>
              <a:t>6</a:t>
            </a:fld>
            <a:endParaRPr lang="en-US"/>
          </a:p>
        </p:txBody>
      </p:sp>
    </p:spTree>
    <p:extLst>
      <p:ext uri="{BB962C8B-B14F-4D97-AF65-F5344CB8AC3E}">
        <p14:creationId xmlns:p14="http://schemas.microsoft.com/office/powerpoint/2010/main" val="85953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begin those we described on the prior slide – under 106.45(b)(9). </a:t>
            </a:r>
          </a:p>
        </p:txBody>
      </p:sp>
      <p:sp>
        <p:nvSpPr>
          <p:cNvPr id="4" name="Slide Number Placeholder 3"/>
          <p:cNvSpPr>
            <a:spLocks noGrp="1"/>
          </p:cNvSpPr>
          <p:nvPr>
            <p:ph type="sldNum" sz="quarter" idx="5"/>
          </p:nvPr>
        </p:nvSpPr>
        <p:spPr/>
        <p:txBody>
          <a:bodyPr/>
          <a:lstStyle/>
          <a:p>
            <a:fld id="{3821B0AA-EC6D-4BD7-92DD-AFFFEA531BBC}" type="slidenum">
              <a:rPr lang="en-US" smtClean="0"/>
              <a:t>8</a:t>
            </a:fld>
            <a:endParaRPr lang="en-US" dirty="0"/>
          </a:p>
        </p:txBody>
      </p:sp>
    </p:spTree>
    <p:extLst>
      <p:ext uri="{BB962C8B-B14F-4D97-AF65-F5344CB8AC3E}">
        <p14:creationId xmlns:p14="http://schemas.microsoft.com/office/powerpoint/2010/main" val="256942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9008D-9227-4256-B1EC-F16E61638D97}" type="slidenum">
              <a:rPr lang="en-US" smtClean="0"/>
              <a:t>9</a:t>
            </a:fld>
            <a:endParaRPr lang="en-US"/>
          </a:p>
        </p:txBody>
      </p:sp>
    </p:spTree>
    <p:extLst>
      <p:ext uri="{BB962C8B-B14F-4D97-AF65-F5344CB8AC3E}">
        <p14:creationId xmlns:p14="http://schemas.microsoft.com/office/powerpoint/2010/main" val="302609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8D61A-0640-4F72-B71B-D4D077D2C2A7}" type="slidenum">
              <a:rPr lang="en-US" smtClean="0"/>
              <a:t>11</a:t>
            </a:fld>
            <a:endParaRPr lang="en-US"/>
          </a:p>
        </p:txBody>
      </p:sp>
    </p:spTree>
    <p:extLst>
      <p:ext uri="{BB962C8B-B14F-4D97-AF65-F5344CB8AC3E}">
        <p14:creationId xmlns:p14="http://schemas.microsoft.com/office/powerpoint/2010/main" val="58389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09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6006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60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2F8F-9CD1-B163-D249-E7A9334EB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70C60-9027-56A6-6B51-5055F812B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2A58F-1872-130B-7291-00A8EDF65D25}"/>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576155F2-34E8-160A-4E09-850CA9305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8A21B-399C-B5C4-0636-B35734BA7C6C}"/>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111017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2758-B67C-44F6-975A-61A704358A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97275-24F9-9FBD-7C23-BA0F3D5AF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2B4F0-1467-8DFE-81AD-FB2262C75A8C}"/>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A23C3CF7-FF55-61E5-5071-FBC071BE9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8DD87-C7FB-ACE2-1F1F-D660185BE681}"/>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119994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4C41C-6BC7-123D-95CF-8722DD79C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43A8E-7473-4D49-C774-9DA2232074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53120-DCB4-57EA-4AD5-C3C8EF878146}"/>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E5C21004-A581-9311-6757-0A67A8991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917D0-F58F-E95E-9F45-325337F8663D}"/>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422144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912" y="168633"/>
            <a:ext cx="9532112" cy="1143000"/>
          </a:xfrm>
        </p:spPr>
        <p:txBody>
          <a:bodyPr lIns="36576" tIns="18288" rIns="36576" bIns="18288" anchor="b"/>
          <a:lstStyle>
            <a:lvl1pPr algn="l">
              <a:defRPr>
                <a:solidFill>
                  <a:srgbClr val="0038A8"/>
                </a:solidFill>
              </a:defRPr>
            </a:lvl1pPr>
          </a:lstStyle>
          <a:p>
            <a:r>
              <a:rPr lang="en-US" dirty="0"/>
              <a:t>Click to edit Master title style</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28892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pPr algn="ctr"/>
            <a:fld id="{525BC400-E9C1-4D9C-BC94-8C4188A03B97}" type="slidenum">
              <a:rPr lang="en-US" smtClean="0"/>
              <a:pPr algn="ct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25240" cy="2616200"/>
          </a:xfrm>
          <a:prstGeom prst="rect">
            <a:avLst/>
          </a:prstGeom>
        </p:spPr>
      </p:pic>
      <p:sp>
        <p:nvSpPr>
          <p:cNvPr id="11" name="TextBox 10"/>
          <p:cNvSpPr txBox="1"/>
          <p:nvPr userDrawn="1"/>
        </p:nvSpPr>
        <p:spPr>
          <a:xfrm>
            <a:off x="5080005" y="6660400"/>
            <a:ext cx="2031999" cy="210364"/>
          </a:xfrm>
          <a:prstGeom prst="rect">
            <a:avLst/>
          </a:prstGeom>
          <a:noFill/>
        </p:spPr>
        <p:txBody>
          <a:bodyPr wrap="square" lIns="45708" tIns="22853" rIns="45708" bIns="22853" rtlCol="0">
            <a:spAutoFit/>
          </a:bodyPr>
          <a:lstStyle/>
          <a:p>
            <a:pPr algn="ctr"/>
            <a:r>
              <a:rPr lang="en-US" sz="1067" dirty="0">
                <a:solidFill>
                  <a:schemeClr val="bg1">
                    <a:lumMod val="75000"/>
                  </a:schemeClr>
                </a:solidFill>
              </a:rPr>
              <a:t>© 2023 Husch Blackwell LLP</a:t>
            </a:r>
          </a:p>
        </p:txBody>
      </p:sp>
      <p:cxnSp>
        <p:nvCxnSpPr>
          <p:cNvPr id="13" name="Straight Connector 12"/>
          <p:cNvCxnSpPr/>
          <p:nvPr userDrawn="1"/>
        </p:nvCxnSpPr>
        <p:spPr>
          <a:xfrm>
            <a:off x="1379709" y="15621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 hasCustomPrompt="1"/>
          </p:nvPr>
        </p:nvSpPr>
        <p:spPr>
          <a:xfrm>
            <a:off x="1305541" y="1846261"/>
            <a:ext cx="9536176" cy="4224339"/>
          </a:xfrm>
        </p:spPr>
        <p:txBody>
          <a:bodyPr lIns="36576" tIns="18288" rIns="36576" bIns="18288"/>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marL="2057349" indent="-304792">
              <a:defRPr>
                <a:solidFill>
                  <a:schemeClr val="tx1">
                    <a:lumMod val="95000"/>
                    <a:lumOff val="5000"/>
                  </a:schemeClr>
                </a:solidFill>
              </a:defRPr>
            </a:lvl4pPr>
            <a:lvl5pPr marL="2590735" indent="-304792">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6266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88566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pPr algn="ctr"/>
            <a:fld id="{525BC400-E9C1-4D9C-BC94-8C4188A03B97}" type="slidenum">
              <a:rPr lang="en-US" smtClean="0"/>
              <a:t>‹#›</a:t>
            </a:fld>
            <a:endParaRPr lang="en-US"/>
          </a:p>
        </p:txBody>
      </p:sp>
      <p:pic>
        <p:nvPicPr>
          <p:cNvPr id="3" name="Picture 2" descr="A blue and black sign&#10;&#10;Description automatically generated">
            <a:extLst>
              <a:ext uri="{FF2B5EF4-FFF2-40B4-BE49-F238E27FC236}">
                <a16:creationId xmlns:a16="http://schemas.microsoft.com/office/drawing/2014/main" id="{FFA5BAC6-F2FE-543B-9ABF-4AA5464BC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978" y="2363964"/>
            <a:ext cx="4656044" cy="1768890"/>
          </a:xfrm>
          <a:prstGeom prst="rect">
            <a:avLst/>
          </a:prstGeom>
        </p:spPr>
      </p:pic>
      <p:sp>
        <p:nvSpPr>
          <p:cNvPr id="5" name="TextBox 4">
            <a:extLst>
              <a:ext uri="{FF2B5EF4-FFF2-40B4-BE49-F238E27FC236}">
                <a16:creationId xmlns:a16="http://schemas.microsoft.com/office/drawing/2014/main" id="{E1AACB40-AFA5-7F6C-7C95-F824AC770D01}"/>
              </a:ext>
            </a:extLst>
          </p:cNvPr>
          <p:cNvSpPr txBox="1"/>
          <p:nvPr userDrawn="1"/>
        </p:nvSpPr>
        <p:spPr>
          <a:xfrm>
            <a:off x="4736356" y="6646953"/>
            <a:ext cx="3197409" cy="210364"/>
          </a:xfrm>
          <a:prstGeom prst="rect">
            <a:avLst/>
          </a:prstGeom>
          <a:noFill/>
        </p:spPr>
        <p:txBody>
          <a:bodyPr wrap="square" lIns="45708" tIns="22853" rIns="45708" bIns="22853" rtlCol="0">
            <a:spAutoFit/>
          </a:bodyPr>
          <a:lstStyle/>
          <a:p>
            <a:pPr algn="ctr"/>
            <a:r>
              <a:rPr lang="en-US" sz="1067" dirty="0">
                <a:solidFill>
                  <a:schemeClr val="bg1">
                    <a:lumMod val="85000"/>
                  </a:schemeClr>
                </a:solidFill>
              </a:rPr>
              <a:t>© 2023 Schneider Education &amp; Employment Law</a:t>
            </a:r>
          </a:p>
        </p:txBody>
      </p:sp>
    </p:spTree>
    <p:extLst>
      <p:ext uri="{BB962C8B-B14F-4D97-AF65-F5344CB8AC3E}">
        <p14:creationId xmlns:p14="http://schemas.microsoft.com/office/powerpoint/2010/main" val="234891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65542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3510" y="807031"/>
            <a:ext cx="1156834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313510" y="2267527"/>
            <a:ext cx="11568343" cy="3952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5781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10" y="807031"/>
            <a:ext cx="11568343"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13510" y="2267527"/>
            <a:ext cx="11568343" cy="39523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409011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61699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10" y="807031"/>
            <a:ext cx="11568343"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87352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88C7-6F95-B6C4-0CE8-04FAFD1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B9DDE-1468-3559-8EFB-B22C9ED8D1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35D98-6EA2-D712-04B4-9B6C1CA46EDA}"/>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83D82D38-9F80-0035-1B38-993514B39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E3D-9EF8-87F6-A61A-4732C917930B}"/>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3439157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58686"/>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7472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3098632"/>
            <a:ext cx="5157787" cy="29973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227472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3098632"/>
            <a:ext cx="5183188" cy="29973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152646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510" y="807031"/>
            <a:ext cx="11568343" cy="1325563"/>
          </a:xfrm>
          <a:prstGeom prst="rect">
            <a:avLst/>
          </a:prstGeom>
        </p:spPr>
        <p:txBody>
          <a:bodyPr/>
          <a:lstStyle/>
          <a:p>
            <a:r>
              <a:rPr lang="en-US"/>
              <a:t>Click to edit Master title style</a:t>
            </a:r>
            <a:endParaRPr lang="en-US" dirty="0"/>
          </a:p>
        </p:txBody>
      </p:sp>
      <p:sp>
        <p:nvSpPr>
          <p:cNvPr id="6"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42106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3085755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587629"/>
            <a:ext cx="3932237"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274947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87629"/>
            <a:ext cx="3932237"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13"/>
          <p:cNvSpPr>
            <a:spLocks noGrp="1"/>
          </p:cNvSpPr>
          <p:nvPr>
            <p:ph type="body" sz="quarter" idx="10" hasCustomPrompt="1"/>
          </p:nvPr>
        </p:nvSpPr>
        <p:spPr>
          <a:xfrm>
            <a:off x="347135"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a:t>Department or Office Name</a:t>
            </a:r>
          </a:p>
        </p:txBody>
      </p:sp>
    </p:spTree>
    <p:extLst>
      <p:ext uri="{BB962C8B-B14F-4D97-AF65-F5344CB8AC3E}">
        <p14:creationId xmlns:p14="http://schemas.microsoft.com/office/powerpoint/2010/main" val="366728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88C7-6F95-B6C4-0CE8-04FAFD1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B9DDE-1468-3559-8EFB-B22C9ED8D1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35D98-6EA2-D712-04B4-9B6C1CA46EDA}"/>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83D82D38-9F80-0035-1B38-993514B39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E3D-9EF8-87F6-A61A-4732C917930B}"/>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11594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973A-C6FB-94A1-5FE3-09BA87B50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763AB-0FE6-A8B4-6A3D-3FBAD99E9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BD24E8-47E1-85B8-AB5D-98B36A95ED59}"/>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A7D733B7-1C6A-45E2-171F-90F59D388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2AADF-5FC0-CDD0-027C-B549F2146817}"/>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12474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45E-A69B-E1CA-C6B0-A152C6138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1B343-DBB2-A66B-6389-F24ADD55A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D96E1-3958-5306-1389-D9A2C74A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18BD6C-7F20-E5B0-46B6-DB302BB79065}"/>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6" name="Footer Placeholder 5">
            <a:extLst>
              <a:ext uri="{FF2B5EF4-FFF2-40B4-BE49-F238E27FC236}">
                <a16:creationId xmlns:a16="http://schemas.microsoft.com/office/drawing/2014/main" id="{624F3829-D5E3-0104-40D9-D1F04DBC8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263F9-8025-E598-AB32-5C5C4F78A277}"/>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367478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0C7D-6E46-F135-0405-5B516CFDE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7B20DF-37DB-61FB-5CA7-089119191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1F863-2CE8-305F-2C36-BCD4ED4E2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B3E7B-61BF-C14A-BF06-D7E8FBA99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D48DC7-FEA7-54C4-083D-7FDEF6F705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CD663C-9953-D477-2114-98BF565AA594}"/>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8" name="Footer Placeholder 7">
            <a:extLst>
              <a:ext uri="{FF2B5EF4-FFF2-40B4-BE49-F238E27FC236}">
                <a16:creationId xmlns:a16="http://schemas.microsoft.com/office/drawing/2014/main" id="{2D742335-0C22-5539-56D2-10E2B28B0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D3F6D6-0C67-3C7D-A01E-14C09EEBA072}"/>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38461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90DC-B589-F854-4CC2-9F78B36B0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2AD79-27ED-A24B-7783-FE27E9C05BE3}"/>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4" name="Footer Placeholder 3">
            <a:extLst>
              <a:ext uri="{FF2B5EF4-FFF2-40B4-BE49-F238E27FC236}">
                <a16:creationId xmlns:a16="http://schemas.microsoft.com/office/drawing/2014/main" id="{921F73A9-257B-728E-8862-C7BFB1386E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1B889-F562-9098-1A72-5E467B5D1D35}"/>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60424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575AF-15E4-3882-67DB-6223AE073837}"/>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3" name="Footer Placeholder 2">
            <a:extLst>
              <a:ext uri="{FF2B5EF4-FFF2-40B4-BE49-F238E27FC236}">
                <a16:creationId xmlns:a16="http://schemas.microsoft.com/office/drawing/2014/main" id="{AFB525D9-E5DF-EF45-5C12-A72091F618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21F109-5C7C-50B6-60AE-2A4F1E67B9A4}"/>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109662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D18D-9DC0-7EA7-FE66-AC483B14D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E75BD-3F79-5821-C8CC-48C399284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657331-44B1-7FDE-27BC-51A550FCA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7E8C8-A44F-ACFD-DA82-B86B1E84F5FC}"/>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6" name="Footer Placeholder 5">
            <a:extLst>
              <a:ext uri="{FF2B5EF4-FFF2-40B4-BE49-F238E27FC236}">
                <a16:creationId xmlns:a16="http://schemas.microsoft.com/office/drawing/2014/main" id="{045BE633-24D0-9B42-D4A5-95360E2C0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29EAF-0B41-5FDC-EF72-5DEBDD64D5E9}"/>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386236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107B-07E8-3362-E562-28CB287E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99EED-B3AF-9268-4D02-1F7CCC03E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210D9-DC6C-52D1-748D-D8E410AE9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1CCFC-A9F4-6A33-F610-C4F356C38368}"/>
              </a:ext>
            </a:extLst>
          </p:cNvPr>
          <p:cNvSpPr>
            <a:spLocks noGrp="1"/>
          </p:cNvSpPr>
          <p:nvPr>
            <p:ph type="dt" sz="half" idx="10"/>
          </p:nvPr>
        </p:nvSpPr>
        <p:spPr/>
        <p:txBody>
          <a:bodyPr/>
          <a:lstStyle/>
          <a:p>
            <a:fld id="{E164F9DF-6E82-4DAA-8181-385092BA23CA}" type="datetimeFigureOut">
              <a:rPr lang="en-US" smtClean="0"/>
              <a:t>1/23/2024</a:t>
            </a:fld>
            <a:endParaRPr lang="en-US"/>
          </a:p>
        </p:txBody>
      </p:sp>
      <p:sp>
        <p:nvSpPr>
          <p:cNvPr id="6" name="Footer Placeholder 5">
            <a:extLst>
              <a:ext uri="{FF2B5EF4-FFF2-40B4-BE49-F238E27FC236}">
                <a16:creationId xmlns:a16="http://schemas.microsoft.com/office/drawing/2014/main" id="{C03A9098-7774-05FF-F450-D6E3B4F20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A4F49-F584-2041-5895-35A75C14F9A0}"/>
              </a:ext>
            </a:extLst>
          </p:cNvPr>
          <p:cNvSpPr>
            <a:spLocks noGrp="1"/>
          </p:cNvSpPr>
          <p:nvPr>
            <p:ph type="sldNum" sz="quarter" idx="12"/>
          </p:nvPr>
        </p:nvSpPr>
        <p:spPr/>
        <p:txBody>
          <a:bodyPr/>
          <a:lstStyle/>
          <a:p>
            <a:fld id="{D637A821-CF9D-49F1-BA31-3AE2732B0560}" type="slidenum">
              <a:rPr lang="en-US" smtClean="0"/>
              <a:t>‹#›</a:t>
            </a:fld>
            <a:endParaRPr lang="en-US"/>
          </a:p>
        </p:txBody>
      </p:sp>
    </p:spTree>
    <p:extLst>
      <p:ext uri="{BB962C8B-B14F-4D97-AF65-F5344CB8AC3E}">
        <p14:creationId xmlns:p14="http://schemas.microsoft.com/office/powerpoint/2010/main" val="62444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DF4EA-0581-BCD5-7B3E-856CA9D57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2BC967-C59E-A994-BF23-027E56C0A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43E05-0343-32BB-80B3-164F6CFA8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4F9DF-6E82-4DAA-8181-385092BA23CA}" type="datetimeFigureOut">
              <a:rPr lang="en-US" smtClean="0"/>
              <a:t>1/23/2024</a:t>
            </a:fld>
            <a:endParaRPr lang="en-US"/>
          </a:p>
        </p:txBody>
      </p:sp>
      <p:sp>
        <p:nvSpPr>
          <p:cNvPr id="5" name="Footer Placeholder 4">
            <a:extLst>
              <a:ext uri="{FF2B5EF4-FFF2-40B4-BE49-F238E27FC236}">
                <a16:creationId xmlns:a16="http://schemas.microsoft.com/office/drawing/2014/main" id="{CE10AFD1-00B5-04C3-C91F-D3AAEBD32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FCFB60-593C-91E2-C897-27A7734F4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7A821-CF9D-49F1-BA31-3AE2732B0560}" type="slidenum">
              <a:rPr lang="en-US" smtClean="0"/>
              <a:t>‹#›</a:t>
            </a:fld>
            <a:endParaRPr lang="en-US"/>
          </a:p>
        </p:txBody>
      </p:sp>
    </p:spTree>
    <p:extLst>
      <p:ext uri="{BB962C8B-B14F-4D97-AF65-F5344CB8AC3E}">
        <p14:creationId xmlns:p14="http://schemas.microsoft.com/office/powerpoint/2010/main" val="146155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59678"/>
            <a:ext cx="12192000" cy="5747652"/>
          </a:xfrm>
          <a:prstGeom prst="rect">
            <a:avLst/>
          </a:prstGeom>
          <a:solidFill>
            <a:srgbClr val="0C234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426926"/>
            <a:ext cx="12192000" cy="431074"/>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3"/>
            <a:ext cx="12192000" cy="633549"/>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638592"/>
            <a:ext cx="12192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420395"/>
            <a:ext cx="12192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8293768" y="134214"/>
            <a:ext cx="3657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49AB2-3694-EC44-96CD-D4B4E5998FBA}" type="slidenum">
              <a:rPr lang="en-US" smtClean="0"/>
              <a:t>‹#›</a:t>
            </a:fld>
            <a:endParaRPr lang="en-US"/>
          </a:p>
        </p:txBody>
      </p:sp>
      <p:pic>
        <p:nvPicPr>
          <p:cNvPr id="12" name="Picture 11">
            <a:extLst>
              <a:ext uri="{FF2B5EF4-FFF2-40B4-BE49-F238E27FC236}">
                <a16:creationId xmlns:a16="http://schemas.microsoft.com/office/drawing/2014/main" id="{B2627613-58B0-1B4B-8093-8AF8E2745F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358" y="192196"/>
            <a:ext cx="2924219" cy="242179"/>
          </a:xfrm>
          <a:prstGeom prst="rect">
            <a:avLst/>
          </a:prstGeom>
        </p:spPr>
      </p:pic>
    </p:spTree>
    <p:extLst>
      <p:ext uri="{BB962C8B-B14F-4D97-AF65-F5344CB8AC3E}">
        <p14:creationId xmlns:p14="http://schemas.microsoft.com/office/powerpoint/2010/main" val="1276796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24734" y="4652790"/>
            <a:ext cx="4800416" cy="369332"/>
          </a:xfrm>
          <a:prstGeom prst="rect">
            <a:avLst/>
          </a:prstGeom>
          <a:noFill/>
        </p:spPr>
        <p:txBody>
          <a:bodyPr wrap="square" rtlCol="0">
            <a:spAutoFit/>
          </a:bodyPr>
          <a:lstStyle/>
          <a:p>
            <a:r>
              <a:rPr lang="en-US" b="1" dirty="0">
                <a:solidFill>
                  <a:srgbClr val="F26000"/>
                </a:solidFill>
                <a:latin typeface="Helvetica"/>
                <a:cs typeface="Helvetica"/>
              </a:rPr>
              <a:t>Title IX Informal Resolution</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850" y="3849904"/>
            <a:ext cx="3624072" cy="658368"/>
          </a:xfrm>
          <a:prstGeom prst="rect">
            <a:avLst/>
          </a:prstGeom>
        </p:spPr>
      </p:pic>
      <p:cxnSp>
        <p:nvCxnSpPr>
          <p:cNvPr id="22" name="Straight Connector 21"/>
          <p:cNvCxnSpPr/>
          <p:nvPr/>
        </p:nvCxnSpPr>
        <p:spPr>
          <a:xfrm>
            <a:off x="6928607" y="3849907"/>
            <a:ext cx="0" cy="1420959"/>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58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B308-6517-2625-F487-72C3B1CF1DBF}"/>
              </a:ext>
            </a:extLst>
          </p:cNvPr>
          <p:cNvSpPr>
            <a:spLocks noGrp="1"/>
          </p:cNvSpPr>
          <p:nvPr>
            <p:ph type="title"/>
          </p:nvPr>
        </p:nvSpPr>
        <p:spPr/>
        <p:txBody>
          <a:bodyPr/>
          <a:lstStyle/>
          <a:p>
            <a:pPr algn="ctr"/>
            <a:r>
              <a:rPr lang="en-US" b="1" dirty="0"/>
              <a:t>Hypothetical 1</a:t>
            </a:r>
          </a:p>
        </p:txBody>
      </p:sp>
      <p:sp>
        <p:nvSpPr>
          <p:cNvPr id="3" name="Content Placeholder 2">
            <a:extLst>
              <a:ext uri="{FF2B5EF4-FFF2-40B4-BE49-F238E27FC236}">
                <a16:creationId xmlns:a16="http://schemas.microsoft.com/office/drawing/2014/main" id="{52C6A0D1-AFFC-7FEF-2020-D4AC2BDAB707}"/>
              </a:ext>
            </a:extLst>
          </p:cNvPr>
          <p:cNvSpPr>
            <a:spLocks noGrp="1"/>
          </p:cNvSpPr>
          <p:nvPr>
            <p:ph idx="1"/>
          </p:nvPr>
        </p:nvSpPr>
        <p:spPr>
          <a:xfrm>
            <a:off x="447734" y="1973912"/>
            <a:ext cx="11568343" cy="3952300"/>
          </a:xfrm>
        </p:spPr>
        <p:txBody>
          <a:bodyPr>
            <a:normAutofit fontScale="92500"/>
          </a:bodyPr>
          <a:lstStyle/>
          <a:p>
            <a:r>
              <a:rPr lang="en-US" dirty="0"/>
              <a:t>Complainant and Respondent are good friends and attended a party together where they both drank a lot of alcohol</a:t>
            </a:r>
          </a:p>
          <a:p>
            <a:r>
              <a:rPr lang="en-US" dirty="0"/>
              <a:t>They left the party together and went back to Respondent’s residence hall</a:t>
            </a:r>
          </a:p>
          <a:p>
            <a:r>
              <a:rPr lang="en-US" dirty="0"/>
              <a:t>While in Respondent’s room, they had what drunken Respondent believed was consensual intercourse</a:t>
            </a:r>
          </a:p>
          <a:p>
            <a:r>
              <a:rPr lang="en-US" dirty="0"/>
              <a:t>The next day, Complainant texted Respondent that Complainant was upset and hurt because Respondent took advantage of her when she was too intoxicated to consent </a:t>
            </a:r>
          </a:p>
          <a:p>
            <a:r>
              <a:rPr lang="en-US" dirty="0"/>
              <a:t>Complainant decided to report Respondent to the Title IX Coordinator  </a:t>
            </a:r>
          </a:p>
          <a:p>
            <a:endParaRPr lang="en-US" dirty="0"/>
          </a:p>
        </p:txBody>
      </p:sp>
      <p:sp>
        <p:nvSpPr>
          <p:cNvPr id="4" name="Text Placeholder 3">
            <a:extLst>
              <a:ext uri="{FF2B5EF4-FFF2-40B4-BE49-F238E27FC236}">
                <a16:creationId xmlns:a16="http://schemas.microsoft.com/office/drawing/2014/main" id="{3F27A8EC-647F-5C5D-1B74-71FE59A3D012}"/>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9459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nSpc>
                <a:spcPct val="90000"/>
              </a:lnSpc>
            </a:pPr>
            <a:r>
              <a:rPr lang="en-US" sz="3733" b="1" dirty="0"/>
              <a:t>Threshold Question: Should Informal Resolution Even Be An Option?</a:t>
            </a:r>
          </a:p>
        </p:txBody>
      </p:sp>
      <p:sp>
        <p:nvSpPr>
          <p:cNvPr id="4" name="Content Placeholder 3">
            <a:extLst>
              <a:ext uri="{FF2B5EF4-FFF2-40B4-BE49-F238E27FC236}">
                <a16:creationId xmlns:a16="http://schemas.microsoft.com/office/drawing/2014/main" id="{3C577E68-D9E7-1B00-D342-B1C802E1EF97}"/>
              </a:ext>
            </a:extLst>
          </p:cNvPr>
          <p:cNvSpPr>
            <a:spLocks noGrp="1"/>
          </p:cNvSpPr>
          <p:nvPr>
            <p:ph idx="1"/>
          </p:nvPr>
        </p:nvSpPr>
        <p:spPr/>
        <p:txBody>
          <a:bodyPr>
            <a:normAutofit/>
          </a:bodyPr>
          <a:lstStyle/>
          <a:p>
            <a:r>
              <a:rPr lang="en-US" dirty="0"/>
              <a:t>The Easy “No”: allegations that an employee sexually harassed a student	</a:t>
            </a:r>
          </a:p>
          <a:p>
            <a:r>
              <a:rPr lang="en-US" dirty="0"/>
              <a:t>The Complicated: </a:t>
            </a:r>
            <a:r>
              <a:rPr lang="en-US" b="1" dirty="0"/>
              <a:t>Are there situations where informal resolution would be not appropriate (or “clearly unreasonable”)?</a:t>
            </a:r>
          </a:p>
          <a:p>
            <a:pPr algn="just"/>
            <a:r>
              <a:rPr lang="en-US" dirty="0"/>
              <a:t>One potential guidepost: if allegations are true, would it be appropriate for accused to remain on campus (on-going threat to campus community </a:t>
            </a:r>
            <a:r>
              <a:rPr lang="en-US" dirty="0">
                <a:sym typeface="Wingdings" panose="05000000000000000000" pitchFamily="2" charset="2"/>
              </a:rPr>
              <a:t> </a:t>
            </a:r>
            <a:r>
              <a:rPr lang="en-US" dirty="0"/>
              <a:t>gravity of the alleged offense, repeat offender, risk of repeating, weapons, minor victim, etc.)</a:t>
            </a:r>
          </a:p>
          <a:p>
            <a:pPr lvl="1"/>
            <a:endParaRPr lang="en-US" dirty="0"/>
          </a:p>
          <a:p>
            <a:endParaRPr lang="en-US" dirty="0"/>
          </a:p>
        </p:txBody>
      </p:sp>
      <p:sp>
        <p:nvSpPr>
          <p:cNvPr id="3" name="Text Placeholder 2">
            <a:extLst>
              <a:ext uri="{FF2B5EF4-FFF2-40B4-BE49-F238E27FC236}">
                <a16:creationId xmlns:a16="http://schemas.microsoft.com/office/drawing/2014/main" id="{6976FA08-7CC2-0E34-FA41-F9C4859C190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5343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0750-D3FF-3E66-EAB5-3DA7CBDB14C1}"/>
              </a:ext>
            </a:extLst>
          </p:cNvPr>
          <p:cNvSpPr>
            <a:spLocks noGrp="1"/>
          </p:cNvSpPr>
          <p:nvPr>
            <p:ph type="title"/>
          </p:nvPr>
        </p:nvSpPr>
        <p:spPr/>
        <p:txBody>
          <a:bodyPr/>
          <a:lstStyle/>
          <a:p>
            <a:pPr algn="ctr"/>
            <a:r>
              <a:rPr lang="en-US" b="1" dirty="0"/>
              <a:t>Back to Hypothetical</a:t>
            </a:r>
          </a:p>
        </p:txBody>
      </p:sp>
      <p:sp>
        <p:nvSpPr>
          <p:cNvPr id="3" name="Content Placeholder 2">
            <a:extLst>
              <a:ext uri="{FF2B5EF4-FFF2-40B4-BE49-F238E27FC236}">
                <a16:creationId xmlns:a16="http://schemas.microsoft.com/office/drawing/2014/main" id="{4CB1F9C6-C1C0-8A35-D2A5-10EA3D313CE4}"/>
              </a:ext>
            </a:extLst>
          </p:cNvPr>
          <p:cNvSpPr>
            <a:spLocks noGrp="1"/>
          </p:cNvSpPr>
          <p:nvPr>
            <p:ph sz="half" idx="1"/>
          </p:nvPr>
        </p:nvSpPr>
        <p:spPr>
          <a:xfrm>
            <a:off x="462547" y="1757892"/>
            <a:ext cx="5181600" cy="4351338"/>
          </a:xfrm>
        </p:spPr>
        <p:txBody>
          <a:bodyPr>
            <a:normAutofit/>
          </a:bodyPr>
          <a:lstStyle/>
          <a:p>
            <a:r>
              <a:rPr lang="en-US" dirty="0"/>
              <a:t>What are the reasons why IR should be an option?</a:t>
            </a:r>
          </a:p>
          <a:p>
            <a:r>
              <a:rPr lang="en-US" dirty="0"/>
              <a:t>Should not be an option?</a:t>
            </a:r>
          </a:p>
        </p:txBody>
      </p:sp>
      <p:sp>
        <p:nvSpPr>
          <p:cNvPr id="4" name="Content Placeholder 3">
            <a:extLst>
              <a:ext uri="{FF2B5EF4-FFF2-40B4-BE49-F238E27FC236}">
                <a16:creationId xmlns:a16="http://schemas.microsoft.com/office/drawing/2014/main" id="{88791BF3-E4C7-9ACF-3FF2-4181E7C79B02}"/>
              </a:ext>
            </a:extLst>
          </p:cNvPr>
          <p:cNvSpPr>
            <a:spLocks noGrp="1"/>
          </p:cNvSpPr>
          <p:nvPr>
            <p:ph sz="half" idx="2"/>
          </p:nvPr>
        </p:nvSpPr>
        <p:spPr>
          <a:xfrm>
            <a:off x="6172200" y="1675335"/>
            <a:ext cx="5672668" cy="4516452"/>
          </a:xfrm>
        </p:spPr>
        <p:txBody>
          <a:bodyPr>
            <a:normAutofit fontScale="77500" lnSpcReduction="20000"/>
          </a:bodyPr>
          <a:lstStyle/>
          <a:p>
            <a:r>
              <a:rPr lang="en-US" dirty="0"/>
              <a:t>Complainant and Respondent are good friends and attended a party together where they both drank a lot of alcohol</a:t>
            </a:r>
          </a:p>
          <a:p>
            <a:r>
              <a:rPr lang="en-US" dirty="0"/>
              <a:t>They left the party together and went back to Respondent’s residence hall</a:t>
            </a:r>
          </a:p>
          <a:p>
            <a:r>
              <a:rPr lang="en-US" dirty="0"/>
              <a:t>While in Respondent’s room, they had what drunken Respondent believed was consensual intercourse</a:t>
            </a:r>
          </a:p>
          <a:p>
            <a:r>
              <a:rPr lang="en-US" dirty="0"/>
              <a:t>The next day, Complainant texted Respondent that Complainant was upset and hurt because Respondent took advantage of her when she was too intoxicated to consent </a:t>
            </a:r>
          </a:p>
          <a:p>
            <a:r>
              <a:rPr lang="en-US" dirty="0"/>
              <a:t>Complainant decided to report Respondent to the Title IX Coordinator  </a:t>
            </a:r>
          </a:p>
          <a:p>
            <a:endParaRPr lang="en-US" dirty="0"/>
          </a:p>
        </p:txBody>
      </p:sp>
      <p:sp>
        <p:nvSpPr>
          <p:cNvPr id="5" name="Text Placeholder 4">
            <a:extLst>
              <a:ext uri="{FF2B5EF4-FFF2-40B4-BE49-F238E27FC236}">
                <a16:creationId xmlns:a16="http://schemas.microsoft.com/office/drawing/2014/main" id="{B26CA76A-23DD-1FAD-4D9B-3DFF08355CA6}"/>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2712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1DD6-0E20-901E-38DF-7F99505292B8}"/>
              </a:ext>
            </a:extLst>
          </p:cNvPr>
          <p:cNvSpPr>
            <a:spLocks noGrp="1"/>
          </p:cNvSpPr>
          <p:nvPr>
            <p:ph type="title"/>
          </p:nvPr>
        </p:nvSpPr>
        <p:spPr/>
        <p:txBody>
          <a:bodyPr/>
          <a:lstStyle/>
          <a:p>
            <a:pPr algn="ctr"/>
            <a:r>
              <a:rPr lang="en-US" b="1" dirty="0"/>
              <a:t>Three Suggested Best Practices</a:t>
            </a:r>
          </a:p>
        </p:txBody>
      </p:sp>
      <p:sp>
        <p:nvSpPr>
          <p:cNvPr id="3" name="Content Placeholder 2">
            <a:extLst>
              <a:ext uri="{FF2B5EF4-FFF2-40B4-BE49-F238E27FC236}">
                <a16:creationId xmlns:a16="http://schemas.microsoft.com/office/drawing/2014/main" id="{887761A3-BEC7-BA63-095D-C955A38719EA}"/>
              </a:ext>
            </a:extLst>
          </p:cNvPr>
          <p:cNvSpPr>
            <a:spLocks noGrp="1"/>
          </p:cNvSpPr>
          <p:nvPr>
            <p:ph idx="1"/>
          </p:nvPr>
        </p:nvSpPr>
        <p:spPr>
          <a:xfrm>
            <a:off x="313510" y="1964267"/>
            <a:ext cx="11568343" cy="4255560"/>
          </a:xfrm>
        </p:spPr>
        <p:txBody>
          <a:bodyPr/>
          <a:lstStyle/>
          <a:p>
            <a:pPr marL="514350" indent="-514350">
              <a:buFont typeface="+mj-lt"/>
              <a:buAutoNum type="arabicPeriod"/>
            </a:pPr>
            <a:r>
              <a:rPr lang="en-US" dirty="0"/>
              <a:t>Clear policy language is important -- Make sure the policy reflects (a) </a:t>
            </a:r>
            <a:r>
              <a:rPr lang="en-US" b="1" dirty="0"/>
              <a:t>who</a:t>
            </a:r>
            <a:r>
              <a:rPr lang="en-US" dirty="0"/>
              <a:t> needs to consent to an informal resolution and (b) </a:t>
            </a:r>
            <a:r>
              <a:rPr lang="en-US" b="1" dirty="0"/>
              <a:t>what factors</a:t>
            </a:r>
            <a:r>
              <a:rPr lang="en-US" dirty="0"/>
              <a:t> university officials will consider</a:t>
            </a:r>
          </a:p>
          <a:p>
            <a:pPr marL="514350" indent="-514350">
              <a:buFont typeface="+mj-lt"/>
              <a:buAutoNum type="arabicPeriod"/>
            </a:pPr>
            <a:r>
              <a:rPr lang="en-US" dirty="0"/>
              <a:t>Show your work -- document your analysis (sorry)</a:t>
            </a:r>
          </a:p>
          <a:p>
            <a:pPr marL="514350" indent="-514350">
              <a:buFont typeface="+mj-lt"/>
              <a:buAutoNum type="arabicPeriod"/>
            </a:pPr>
            <a:r>
              <a:rPr lang="en-US" dirty="0"/>
              <a:t>Monitor for consistent application and implicit bias (</a:t>
            </a:r>
            <a:r>
              <a:rPr lang="en-US" i="1" dirty="0"/>
              <a:t>i.e.</a:t>
            </a:r>
            <a:r>
              <a:rPr lang="en-US" dirty="0"/>
              <a:t>, similar fact patterns should be handled consistently) </a:t>
            </a:r>
          </a:p>
          <a:p>
            <a:pPr lvl="1"/>
            <a:r>
              <a:rPr lang="en-US" dirty="0"/>
              <a:t>The benefit of blanket rules</a:t>
            </a:r>
          </a:p>
          <a:p>
            <a:endParaRPr lang="en-US" dirty="0"/>
          </a:p>
        </p:txBody>
      </p:sp>
      <p:sp>
        <p:nvSpPr>
          <p:cNvPr id="4" name="Text Placeholder 3">
            <a:extLst>
              <a:ext uri="{FF2B5EF4-FFF2-40B4-BE49-F238E27FC236}">
                <a16:creationId xmlns:a16="http://schemas.microsoft.com/office/drawing/2014/main" id="{00F4A43A-87AE-A21F-8D3A-600A16EBED2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3423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CD6E-D8C5-0D9D-F07F-790C046EA38A}"/>
              </a:ext>
            </a:extLst>
          </p:cNvPr>
          <p:cNvSpPr>
            <a:spLocks noGrp="1"/>
          </p:cNvSpPr>
          <p:nvPr>
            <p:ph type="title"/>
          </p:nvPr>
        </p:nvSpPr>
        <p:spPr/>
        <p:txBody>
          <a:bodyPr/>
          <a:lstStyle/>
          <a:p>
            <a:r>
              <a:rPr lang="en-US" b="1" dirty="0"/>
              <a:t>A Couple of Complicated Scenarios: What To Do?</a:t>
            </a:r>
          </a:p>
        </p:txBody>
      </p:sp>
      <p:sp>
        <p:nvSpPr>
          <p:cNvPr id="3" name="Content Placeholder 2">
            <a:extLst>
              <a:ext uri="{FF2B5EF4-FFF2-40B4-BE49-F238E27FC236}">
                <a16:creationId xmlns:a16="http://schemas.microsoft.com/office/drawing/2014/main" id="{CA68DE11-13A0-9BB2-5B72-AA9BDDF155B0}"/>
              </a:ext>
            </a:extLst>
          </p:cNvPr>
          <p:cNvSpPr>
            <a:spLocks noGrp="1"/>
          </p:cNvSpPr>
          <p:nvPr>
            <p:ph idx="1"/>
          </p:nvPr>
        </p:nvSpPr>
        <p:spPr/>
        <p:txBody>
          <a:bodyPr/>
          <a:lstStyle/>
          <a:p>
            <a:r>
              <a:rPr lang="en-US" dirty="0"/>
              <a:t>Significant allegations but complainant does not want to go through investigation/adjudication process</a:t>
            </a:r>
          </a:p>
          <a:p>
            <a:r>
              <a:rPr lang="en-US" dirty="0"/>
              <a:t>Significant allegations but you know there are proof issues &amp; have a hunch end result will be unfavorable </a:t>
            </a:r>
          </a:p>
          <a:p>
            <a:endParaRPr lang="en-US" dirty="0"/>
          </a:p>
        </p:txBody>
      </p:sp>
      <p:sp>
        <p:nvSpPr>
          <p:cNvPr id="4" name="Text Placeholder 3">
            <a:extLst>
              <a:ext uri="{FF2B5EF4-FFF2-40B4-BE49-F238E27FC236}">
                <a16:creationId xmlns:a16="http://schemas.microsoft.com/office/drawing/2014/main" id="{55DFA012-2CD2-0E60-D49F-4514CAB3EA1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2199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5847-6978-4B94-C996-22BC95E40BAF}"/>
              </a:ext>
            </a:extLst>
          </p:cNvPr>
          <p:cNvSpPr>
            <a:spLocks noGrp="1"/>
          </p:cNvSpPr>
          <p:nvPr>
            <p:ph type="title"/>
          </p:nvPr>
        </p:nvSpPr>
        <p:spPr>
          <a:xfrm>
            <a:off x="448977" y="1010987"/>
            <a:ext cx="11568343" cy="1325563"/>
          </a:xfrm>
        </p:spPr>
        <p:txBody>
          <a:bodyPr/>
          <a:lstStyle/>
          <a:p>
            <a:pPr algn="ctr"/>
            <a:r>
              <a:rPr lang="en-US" b="1" dirty="0"/>
              <a:t>You Say Yes! Now to Complainant</a:t>
            </a:r>
          </a:p>
        </p:txBody>
      </p:sp>
      <p:sp>
        <p:nvSpPr>
          <p:cNvPr id="3" name="Content Placeholder 2">
            <a:extLst>
              <a:ext uri="{FF2B5EF4-FFF2-40B4-BE49-F238E27FC236}">
                <a16:creationId xmlns:a16="http://schemas.microsoft.com/office/drawing/2014/main" id="{13BC45F8-45F3-79E0-A5C4-88A4D5B777F4}"/>
              </a:ext>
            </a:extLst>
          </p:cNvPr>
          <p:cNvSpPr>
            <a:spLocks noGrp="1"/>
          </p:cNvSpPr>
          <p:nvPr>
            <p:ph sz="half" idx="1"/>
          </p:nvPr>
        </p:nvSpPr>
        <p:spPr/>
        <p:txBody>
          <a:bodyPr/>
          <a:lstStyle/>
          <a:p>
            <a:r>
              <a:rPr lang="en-US" u="sng" dirty="0"/>
              <a:t>Discuss</a:t>
            </a:r>
            <a:r>
              <a:rPr lang="en-US" dirty="0"/>
              <a:t> options with Complainant</a:t>
            </a:r>
          </a:p>
          <a:p>
            <a:r>
              <a:rPr lang="en-US" dirty="0"/>
              <a:t>Explain the IR process in writing</a:t>
            </a:r>
          </a:p>
          <a:p>
            <a:pPr lvl="1"/>
            <a:r>
              <a:rPr lang="en-US" dirty="0"/>
              <a:t>Form document that satisfies regulatory requirements </a:t>
            </a:r>
            <a:r>
              <a:rPr lang="en-US" dirty="0">
                <a:sym typeface="Wingdings" panose="05000000000000000000" pitchFamily="2" charset="2"/>
              </a:rPr>
              <a:t> </a:t>
            </a:r>
            <a:r>
              <a:rPr lang="en-US" dirty="0"/>
              <a:t>Have a non-lawyer human being read this for clarity</a:t>
            </a:r>
          </a:p>
          <a:p>
            <a:r>
              <a:rPr lang="en-US" dirty="0"/>
              <a:t>If Complainant says “no,” that’s a wrap</a:t>
            </a:r>
          </a:p>
        </p:txBody>
      </p:sp>
      <p:sp>
        <p:nvSpPr>
          <p:cNvPr id="4" name="Content Placeholder 3">
            <a:extLst>
              <a:ext uri="{FF2B5EF4-FFF2-40B4-BE49-F238E27FC236}">
                <a16:creationId xmlns:a16="http://schemas.microsoft.com/office/drawing/2014/main" id="{464C2B5C-804F-9561-443C-58854875DAE2}"/>
              </a:ext>
            </a:extLst>
          </p:cNvPr>
          <p:cNvSpPr>
            <a:spLocks noGrp="1"/>
          </p:cNvSpPr>
          <p:nvPr>
            <p:ph sz="half" idx="2"/>
          </p:nvPr>
        </p:nvSpPr>
        <p:spPr/>
        <p:txBody>
          <a:bodyPr/>
          <a:lstStyle/>
          <a:p>
            <a:pPr marL="514350" indent="-514350">
              <a:buFont typeface="+mj-lt"/>
              <a:buAutoNum type="arabicPeriod"/>
            </a:pPr>
            <a:r>
              <a:rPr lang="en-US" dirty="0"/>
              <a:t>What do you say about IR?</a:t>
            </a:r>
          </a:p>
          <a:p>
            <a:pPr marL="514350" indent="-514350">
              <a:buFont typeface="+mj-lt"/>
              <a:buAutoNum type="arabicPeriod"/>
            </a:pPr>
            <a:r>
              <a:rPr lang="en-US" dirty="0"/>
              <a:t>What are pros &amp; cons to mention?</a:t>
            </a:r>
          </a:p>
          <a:p>
            <a:pPr marL="514350" indent="-514350">
              <a:buFont typeface="+mj-lt"/>
              <a:buAutoNum type="arabicPeriod"/>
            </a:pPr>
            <a:r>
              <a:rPr lang="en-US" dirty="0"/>
              <a:t>What should you avoid?</a:t>
            </a:r>
          </a:p>
          <a:p>
            <a:pPr marL="514350" indent="-514350">
              <a:buFont typeface="+mj-lt"/>
              <a:buAutoNum type="arabicPeriod"/>
            </a:pPr>
            <a:r>
              <a:rPr lang="en-US" dirty="0"/>
              <a:t>Timing?</a:t>
            </a:r>
          </a:p>
          <a:p>
            <a:pPr marL="514350" indent="-514350">
              <a:buFont typeface="+mj-lt"/>
              <a:buAutoNum type="arabicPeriod"/>
            </a:pPr>
            <a:r>
              <a:rPr lang="en-US" dirty="0"/>
              <a:t>What are some of the questions you may get from the Complainant?</a:t>
            </a:r>
          </a:p>
        </p:txBody>
      </p:sp>
      <p:sp>
        <p:nvSpPr>
          <p:cNvPr id="5" name="Text Placeholder 4">
            <a:extLst>
              <a:ext uri="{FF2B5EF4-FFF2-40B4-BE49-F238E27FC236}">
                <a16:creationId xmlns:a16="http://schemas.microsoft.com/office/drawing/2014/main" id="{F74C0A7C-5570-B571-FA40-5D223212F5B3}"/>
              </a:ext>
            </a:extLst>
          </p:cNvPr>
          <p:cNvSpPr>
            <a:spLocks noGrp="1"/>
          </p:cNvSpPr>
          <p:nvPr>
            <p:ph type="body" sz="quarter" idx="10"/>
          </p:nvPr>
        </p:nvSpPr>
        <p:spPr>
          <a:xfrm>
            <a:off x="347133" y="6480676"/>
            <a:ext cx="11497733" cy="377324"/>
          </a:xfrm>
        </p:spPr>
        <p:txBody>
          <a:bodyPr/>
          <a:lstStyle/>
          <a:p>
            <a:endParaRPr lang="en-US" dirty="0"/>
          </a:p>
        </p:txBody>
      </p:sp>
    </p:spTree>
    <p:extLst>
      <p:ext uri="{BB962C8B-B14F-4D97-AF65-F5344CB8AC3E}">
        <p14:creationId xmlns:p14="http://schemas.microsoft.com/office/powerpoint/2010/main" val="398464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FE03-A15A-517F-451B-0C96729EF663}"/>
              </a:ext>
            </a:extLst>
          </p:cNvPr>
          <p:cNvSpPr>
            <a:spLocks noGrp="1"/>
          </p:cNvSpPr>
          <p:nvPr>
            <p:ph type="title"/>
          </p:nvPr>
        </p:nvSpPr>
        <p:spPr>
          <a:xfrm>
            <a:off x="469297" y="1010987"/>
            <a:ext cx="11568343" cy="1325563"/>
          </a:xfrm>
        </p:spPr>
        <p:txBody>
          <a:bodyPr/>
          <a:lstStyle/>
          <a:p>
            <a:pPr algn="ctr"/>
            <a:r>
              <a:rPr lang="en-US" b="1" dirty="0"/>
              <a:t>Basics: We Love Supportive Measures!</a:t>
            </a:r>
          </a:p>
        </p:txBody>
      </p:sp>
      <p:sp>
        <p:nvSpPr>
          <p:cNvPr id="3" name="Content Placeholder 2">
            <a:extLst>
              <a:ext uri="{FF2B5EF4-FFF2-40B4-BE49-F238E27FC236}">
                <a16:creationId xmlns:a16="http://schemas.microsoft.com/office/drawing/2014/main" id="{00DA69EA-BBF8-1DE4-FE04-AED8178FA55F}"/>
              </a:ext>
            </a:extLst>
          </p:cNvPr>
          <p:cNvSpPr>
            <a:spLocks noGrp="1"/>
          </p:cNvSpPr>
          <p:nvPr>
            <p:ph sz="half" idx="1"/>
          </p:nvPr>
        </p:nvSpPr>
        <p:spPr/>
        <p:txBody>
          <a:bodyPr/>
          <a:lstStyle/>
          <a:p>
            <a:r>
              <a:rPr lang="en-US" b="1" u="sng" dirty="0"/>
              <a:t>So, so important!</a:t>
            </a:r>
          </a:p>
          <a:p>
            <a:r>
              <a:rPr lang="en-US" dirty="0"/>
              <a:t>In general: non-disciplinary, non-punitive support and accommodations designed to preserve access to education programs and activities </a:t>
            </a:r>
            <a:r>
              <a:rPr lang="en-US" b="1" dirty="0"/>
              <a:t>&amp;</a:t>
            </a:r>
            <a:r>
              <a:rPr lang="en-US" dirty="0"/>
              <a:t> without unreasonably burdening the other party</a:t>
            </a:r>
          </a:p>
          <a:p>
            <a:endParaRPr lang="en-US" dirty="0"/>
          </a:p>
        </p:txBody>
      </p:sp>
      <p:sp>
        <p:nvSpPr>
          <p:cNvPr id="4" name="Content Placeholder 3">
            <a:extLst>
              <a:ext uri="{FF2B5EF4-FFF2-40B4-BE49-F238E27FC236}">
                <a16:creationId xmlns:a16="http://schemas.microsoft.com/office/drawing/2014/main" id="{7C7516DA-B01D-60ED-3E5F-216F2142C098}"/>
              </a:ext>
            </a:extLst>
          </p:cNvPr>
          <p:cNvSpPr>
            <a:spLocks noGrp="1"/>
          </p:cNvSpPr>
          <p:nvPr>
            <p:ph sz="half" idx="2"/>
          </p:nvPr>
        </p:nvSpPr>
        <p:spPr/>
        <p:txBody>
          <a:bodyPr/>
          <a:lstStyle/>
          <a:p>
            <a:r>
              <a:rPr lang="en-US" dirty="0"/>
              <a:t>Examples?</a:t>
            </a:r>
          </a:p>
          <a:p>
            <a:r>
              <a:rPr lang="en-US" dirty="0"/>
              <a:t>To issue NCO or not?</a:t>
            </a:r>
          </a:p>
        </p:txBody>
      </p:sp>
      <p:sp>
        <p:nvSpPr>
          <p:cNvPr id="5" name="Text Placeholder 4">
            <a:extLst>
              <a:ext uri="{FF2B5EF4-FFF2-40B4-BE49-F238E27FC236}">
                <a16:creationId xmlns:a16="http://schemas.microsoft.com/office/drawing/2014/main" id="{23595901-F95F-11F0-14DF-1C12D840FB76}"/>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2483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AA49-1FD6-9B49-F2FD-1339EDC6996B}"/>
              </a:ext>
            </a:extLst>
          </p:cNvPr>
          <p:cNvSpPr>
            <a:spLocks noGrp="1"/>
          </p:cNvSpPr>
          <p:nvPr>
            <p:ph type="title"/>
          </p:nvPr>
        </p:nvSpPr>
        <p:spPr/>
        <p:txBody>
          <a:bodyPr/>
          <a:lstStyle/>
          <a:p>
            <a:pPr algn="ctr"/>
            <a:r>
              <a:rPr lang="en-US" b="1" dirty="0"/>
              <a:t>Complainant Say Yes! Now to Respondent</a:t>
            </a:r>
          </a:p>
        </p:txBody>
      </p:sp>
      <p:sp>
        <p:nvSpPr>
          <p:cNvPr id="3" name="Content Placeholder 2">
            <a:extLst>
              <a:ext uri="{FF2B5EF4-FFF2-40B4-BE49-F238E27FC236}">
                <a16:creationId xmlns:a16="http://schemas.microsoft.com/office/drawing/2014/main" id="{AA9B6316-F53F-8CDF-4ADA-5E576845AC0D}"/>
              </a:ext>
            </a:extLst>
          </p:cNvPr>
          <p:cNvSpPr>
            <a:spLocks noGrp="1"/>
          </p:cNvSpPr>
          <p:nvPr>
            <p:ph sz="half" idx="1"/>
          </p:nvPr>
        </p:nvSpPr>
        <p:spPr/>
        <p:txBody>
          <a:bodyPr>
            <a:normAutofit/>
          </a:bodyPr>
          <a:lstStyle/>
          <a:p>
            <a:r>
              <a:rPr lang="en-US" u="sng" dirty="0"/>
              <a:t>Discuss</a:t>
            </a:r>
            <a:r>
              <a:rPr lang="en-US" dirty="0"/>
              <a:t> options with Respondent</a:t>
            </a:r>
          </a:p>
          <a:p>
            <a:r>
              <a:rPr lang="en-US" dirty="0"/>
              <a:t>Explain the IR process in writing</a:t>
            </a:r>
          </a:p>
          <a:p>
            <a:pPr lvl="1"/>
            <a:r>
              <a:rPr lang="en-US" dirty="0"/>
              <a:t>Form document that satisfies regulatory requirements </a:t>
            </a:r>
            <a:r>
              <a:rPr lang="en-US" dirty="0">
                <a:sym typeface="Wingdings" panose="05000000000000000000" pitchFamily="2" charset="2"/>
              </a:rPr>
              <a:t> </a:t>
            </a:r>
            <a:r>
              <a:rPr lang="en-US" dirty="0"/>
              <a:t>Have a non-lawyer human being read this for clarity</a:t>
            </a:r>
          </a:p>
          <a:p>
            <a:r>
              <a:rPr lang="en-US" dirty="0"/>
              <a:t>If Respondent says “no,” that’s a wrap</a:t>
            </a:r>
          </a:p>
          <a:p>
            <a:endParaRPr lang="en-US" dirty="0"/>
          </a:p>
        </p:txBody>
      </p:sp>
      <p:sp>
        <p:nvSpPr>
          <p:cNvPr id="4" name="Content Placeholder 3">
            <a:extLst>
              <a:ext uri="{FF2B5EF4-FFF2-40B4-BE49-F238E27FC236}">
                <a16:creationId xmlns:a16="http://schemas.microsoft.com/office/drawing/2014/main" id="{D29FB45F-930B-68B1-F303-A4AC54959C8C}"/>
              </a:ext>
            </a:extLst>
          </p:cNvPr>
          <p:cNvSpPr>
            <a:spLocks noGrp="1"/>
          </p:cNvSpPr>
          <p:nvPr>
            <p:ph sz="half" idx="2"/>
          </p:nvPr>
        </p:nvSpPr>
        <p:spPr/>
        <p:txBody>
          <a:bodyPr>
            <a:normAutofit fontScale="92500" lnSpcReduction="20000"/>
          </a:bodyPr>
          <a:lstStyle/>
          <a:p>
            <a:pPr marL="514350" indent="-514350">
              <a:buFont typeface="+mj-lt"/>
              <a:buAutoNum type="arabicPeriod"/>
            </a:pPr>
            <a:r>
              <a:rPr lang="en-US" dirty="0"/>
              <a:t>What do you say about IR?</a:t>
            </a:r>
          </a:p>
          <a:p>
            <a:pPr marL="514350" indent="-514350">
              <a:buFont typeface="+mj-lt"/>
              <a:buAutoNum type="arabicPeriod"/>
            </a:pPr>
            <a:r>
              <a:rPr lang="en-US" dirty="0"/>
              <a:t>What are pros &amp; cons to mention?</a:t>
            </a:r>
          </a:p>
          <a:p>
            <a:pPr marL="514350" indent="-514350">
              <a:buFont typeface="+mj-lt"/>
              <a:buAutoNum type="arabicPeriod"/>
            </a:pPr>
            <a:r>
              <a:rPr lang="en-US" dirty="0"/>
              <a:t>What should you avoid?</a:t>
            </a:r>
          </a:p>
          <a:p>
            <a:pPr marL="514350" indent="-514350">
              <a:buFont typeface="+mj-lt"/>
              <a:buAutoNum type="arabicPeriod"/>
            </a:pPr>
            <a:r>
              <a:rPr lang="en-US" dirty="0"/>
              <a:t>Timing?</a:t>
            </a:r>
          </a:p>
          <a:p>
            <a:pPr marL="514350" indent="-514350">
              <a:buFont typeface="+mj-lt"/>
              <a:buAutoNum type="arabicPeriod"/>
            </a:pPr>
            <a:r>
              <a:rPr lang="en-US" dirty="0"/>
              <a:t>What are some of the questions you may get from the Respondent? </a:t>
            </a:r>
          </a:p>
          <a:p>
            <a:pPr marL="514350" indent="-514350">
              <a:buFont typeface="+mj-lt"/>
              <a:buAutoNum type="arabicPeriod"/>
            </a:pPr>
            <a:r>
              <a:rPr lang="en-US" dirty="0"/>
              <a:t>*** can this be used against me in a subsequent proceeding? Sent to subsequent schools? Part of education record?</a:t>
            </a:r>
          </a:p>
          <a:p>
            <a:pPr marL="514350" indent="-514350">
              <a:buFont typeface="+mj-lt"/>
              <a:buAutoNum type="arabicPeriod"/>
            </a:pPr>
            <a:endParaRPr lang="en-US" dirty="0"/>
          </a:p>
          <a:p>
            <a:pPr marL="514350" indent="-514350">
              <a:buFont typeface="+mj-lt"/>
              <a:buAutoNum type="arabicPeriod"/>
            </a:pPr>
            <a:endParaRPr lang="en-US" dirty="0"/>
          </a:p>
        </p:txBody>
      </p:sp>
      <p:sp>
        <p:nvSpPr>
          <p:cNvPr id="5" name="Text Placeholder 4">
            <a:extLst>
              <a:ext uri="{FF2B5EF4-FFF2-40B4-BE49-F238E27FC236}">
                <a16:creationId xmlns:a16="http://schemas.microsoft.com/office/drawing/2014/main" id="{812C5986-FCB9-7D5D-E3FC-F1496A147D7F}"/>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3216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D7DB-53BD-5BA5-DF05-646992C7B27C}"/>
              </a:ext>
            </a:extLst>
          </p:cNvPr>
          <p:cNvSpPr>
            <a:spLocks noGrp="1"/>
          </p:cNvSpPr>
          <p:nvPr>
            <p:ph type="title"/>
          </p:nvPr>
        </p:nvSpPr>
        <p:spPr>
          <a:xfrm>
            <a:off x="581958" y="949644"/>
            <a:ext cx="11816971" cy="1325563"/>
          </a:xfrm>
        </p:spPr>
        <p:txBody>
          <a:bodyPr/>
          <a:lstStyle/>
          <a:p>
            <a:r>
              <a:rPr lang="en-US" sz="4200" b="1" dirty="0"/>
              <a:t>How Do We Ensure Voluntary Participation?</a:t>
            </a:r>
          </a:p>
        </p:txBody>
      </p:sp>
      <p:sp>
        <p:nvSpPr>
          <p:cNvPr id="3" name="Content Placeholder 2">
            <a:extLst>
              <a:ext uri="{FF2B5EF4-FFF2-40B4-BE49-F238E27FC236}">
                <a16:creationId xmlns:a16="http://schemas.microsoft.com/office/drawing/2014/main" id="{A5EEC1F1-4680-0F0A-36F5-2663F1F780F8}"/>
              </a:ext>
            </a:extLst>
          </p:cNvPr>
          <p:cNvSpPr>
            <a:spLocks noGrp="1"/>
          </p:cNvSpPr>
          <p:nvPr>
            <p:ph sz="half" idx="1"/>
          </p:nvPr>
        </p:nvSpPr>
        <p:spPr/>
        <p:txBody>
          <a:bodyPr>
            <a:normAutofit fontScale="92500"/>
          </a:bodyPr>
          <a:lstStyle/>
          <a:p>
            <a:pPr marL="514350" indent="-514350">
              <a:buFont typeface="+mj-lt"/>
              <a:buAutoNum type="arabicPeriod"/>
            </a:pPr>
            <a:r>
              <a:rPr lang="en-US" dirty="0"/>
              <a:t>Clear communications (can’t stress this enough) </a:t>
            </a:r>
          </a:p>
          <a:p>
            <a:pPr marL="514350" indent="-514350">
              <a:buFont typeface="+mj-lt"/>
              <a:buAutoNum type="arabicPeriod"/>
            </a:pPr>
            <a:r>
              <a:rPr lang="en-US" dirty="0"/>
              <a:t>Be timely, but don’t rush </a:t>
            </a:r>
          </a:p>
          <a:p>
            <a:pPr marL="514350" indent="-514350">
              <a:buFont typeface="+mj-lt"/>
              <a:buAutoNum type="arabicPeriod"/>
            </a:pPr>
            <a:r>
              <a:rPr lang="en-US" dirty="0"/>
              <a:t>Require parties to sign a </a:t>
            </a:r>
            <a:r>
              <a:rPr lang="en-US" u="sng" dirty="0"/>
              <a:t>clear</a:t>
            </a:r>
            <a:r>
              <a:rPr lang="en-US" dirty="0"/>
              <a:t> Participation Agreement</a:t>
            </a:r>
          </a:p>
          <a:p>
            <a:pPr marL="514350" indent="-514350">
              <a:buFont typeface="+mj-lt"/>
              <a:buAutoNum type="arabicPeriod"/>
            </a:pPr>
            <a:r>
              <a:rPr lang="en-US" dirty="0"/>
              <a:t>Periodic check-ins and monitoring (Who? How?)</a:t>
            </a:r>
          </a:p>
          <a:p>
            <a:pPr marL="514350" indent="-514350">
              <a:buFont typeface="+mj-lt"/>
              <a:buAutoNum type="arabicPeriod"/>
            </a:pPr>
            <a:r>
              <a:rPr lang="en-US" dirty="0"/>
              <a:t>Reiterate where appropriate that either party can stop the process </a:t>
            </a:r>
          </a:p>
        </p:txBody>
      </p:sp>
      <p:sp>
        <p:nvSpPr>
          <p:cNvPr id="4" name="Content Placeholder 3">
            <a:extLst>
              <a:ext uri="{FF2B5EF4-FFF2-40B4-BE49-F238E27FC236}">
                <a16:creationId xmlns:a16="http://schemas.microsoft.com/office/drawing/2014/main" id="{B5FD71E3-E150-318C-543F-2C1CC5125935}"/>
              </a:ext>
            </a:extLst>
          </p:cNvPr>
          <p:cNvSpPr>
            <a:spLocks noGrp="1"/>
          </p:cNvSpPr>
          <p:nvPr>
            <p:ph sz="half" idx="2"/>
          </p:nvPr>
        </p:nvSpPr>
        <p:spPr/>
        <p:txBody>
          <a:bodyPr>
            <a:normAutofit lnSpcReduction="10000"/>
          </a:bodyPr>
          <a:lstStyle/>
          <a:p>
            <a:r>
              <a:rPr lang="en-US" dirty="0"/>
              <a:t>What would be a red flag about a party’s voluntary participation?</a:t>
            </a:r>
          </a:p>
          <a:p>
            <a:r>
              <a:rPr lang="en-US" b="1" u="sng" dirty="0"/>
              <a:t>Rule</a:t>
            </a:r>
            <a:r>
              <a:rPr lang="en-US" dirty="0"/>
              <a:t> </a:t>
            </a:r>
            <a:r>
              <a:rPr lang="en-US" dirty="0">
                <a:sym typeface="Wingdings" panose="05000000000000000000" pitchFamily="2" charset="2"/>
              </a:rPr>
              <a:t> when in reasonable doubt, put concern on table/stop the process</a:t>
            </a:r>
          </a:p>
          <a:p>
            <a:r>
              <a:rPr lang="en-US" dirty="0">
                <a:sym typeface="Wingdings" panose="05000000000000000000" pitchFamily="2" charset="2"/>
              </a:rPr>
              <a:t>Show your work (again – sorry)</a:t>
            </a:r>
          </a:p>
          <a:p>
            <a:r>
              <a:rPr lang="en-US" dirty="0">
                <a:sym typeface="Wingdings" panose="05000000000000000000" pitchFamily="2" charset="2"/>
              </a:rPr>
              <a:t>What if…once you’re done, a party objects that they didn’t, in fact, voluntarily participate?</a:t>
            </a:r>
            <a:endParaRPr lang="en-US" dirty="0"/>
          </a:p>
          <a:p>
            <a:pPr marL="0" indent="0">
              <a:buNone/>
            </a:pPr>
            <a:endParaRPr lang="en-US" dirty="0"/>
          </a:p>
        </p:txBody>
      </p:sp>
      <p:sp>
        <p:nvSpPr>
          <p:cNvPr id="5" name="Text Placeholder 4">
            <a:extLst>
              <a:ext uri="{FF2B5EF4-FFF2-40B4-BE49-F238E27FC236}">
                <a16:creationId xmlns:a16="http://schemas.microsoft.com/office/drawing/2014/main" id="{005A7D9A-8120-0003-8AA3-86D299BE5AD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3176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918FD-F2CD-461A-871D-9F23ACC3DF1E}"/>
              </a:ext>
            </a:extLst>
          </p:cNvPr>
          <p:cNvSpPr>
            <a:spLocks noGrp="1"/>
          </p:cNvSpPr>
          <p:nvPr>
            <p:ph type="title"/>
          </p:nvPr>
        </p:nvSpPr>
        <p:spPr/>
        <p:txBody>
          <a:bodyPr/>
          <a:lstStyle/>
          <a:p>
            <a:pPr algn="ctr"/>
            <a:r>
              <a:rPr lang="en-US" b="1" dirty="0"/>
              <a:t>Hypothetical 2</a:t>
            </a:r>
          </a:p>
        </p:txBody>
      </p:sp>
      <p:sp>
        <p:nvSpPr>
          <p:cNvPr id="2" name="Content Placeholder 1">
            <a:extLst>
              <a:ext uri="{FF2B5EF4-FFF2-40B4-BE49-F238E27FC236}">
                <a16:creationId xmlns:a16="http://schemas.microsoft.com/office/drawing/2014/main" id="{D83C9F1C-620B-448F-B6D6-66AFB63D7452}"/>
              </a:ext>
            </a:extLst>
          </p:cNvPr>
          <p:cNvSpPr>
            <a:spLocks noGrp="1"/>
          </p:cNvSpPr>
          <p:nvPr>
            <p:ph sz="half" idx="1"/>
          </p:nvPr>
        </p:nvSpPr>
        <p:spPr/>
        <p:txBody>
          <a:bodyPr>
            <a:normAutofit fontScale="77500" lnSpcReduction="20000"/>
          </a:bodyPr>
          <a:lstStyle/>
          <a:p>
            <a:pPr marL="0" indent="0">
              <a:buNone/>
            </a:pPr>
            <a:r>
              <a:rPr lang="en-US" dirty="0"/>
              <a:t>Jesse, sophomore walk-on, accuses the captain and All-Conference power forward, Toni, of sexual harassment after Toni kisses Jesse in a hotel room during an in-season basketball away game. </a:t>
            </a:r>
          </a:p>
          <a:p>
            <a:pPr marL="0" indent="0">
              <a:buNone/>
            </a:pPr>
            <a:r>
              <a:rPr lang="en-US" dirty="0"/>
              <a:t>At the intake meeting, in August (outside of basketball season), Jesse explains that Jesse will never informally resolve this issue. Jesse files a Formal Complaint, and proper notices have been sent to the parties and support measures are in place. The day after the basketball season starts, while the investigation is underway, Jesse decides that Jesse wants to proceed informally. Toni is “totally on board.” </a:t>
            </a:r>
          </a:p>
        </p:txBody>
      </p:sp>
      <p:sp>
        <p:nvSpPr>
          <p:cNvPr id="4" name="Content Placeholder 3">
            <a:extLst>
              <a:ext uri="{FF2B5EF4-FFF2-40B4-BE49-F238E27FC236}">
                <a16:creationId xmlns:a16="http://schemas.microsoft.com/office/drawing/2014/main" id="{5480D930-A7CB-6238-3474-43392A00966E}"/>
              </a:ext>
            </a:extLst>
          </p:cNvPr>
          <p:cNvSpPr>
            <a:spLocks noGrp="1"/>
          </p:cNvSpPr>
          <p:nvPr>
            <p:ph sz="half" idx="2"/>
          </p:nvPr>
        </p:nvSpPr>
        <p:spPr/>
        <p:txBody>
          <a:bodyPr>
            <a:normAutofit fontScale="92500" lnSpcReduction="20000"/>
          </a:bodyPr>
          <a:lstStyle/>
          <a:p>
            <a:pPr marL="0" indent="0">
              <a:buNone/>
            </a:pPr>
            <a:r>
              <a:rPr lang="en-US" dirty="0"/>
              <a:t>You are asked to assess the propriety of utilizing informal resolution:</a:t>
            </a:r>
          </a:p>
          <a:p>
            <a:pPr marL="609585" indent="-609585">
              <a:buAutoNum type="arabicPeriod"/>
            </a:pPr>
            <a:r>
              <a:rPr lang="en-US" dirty="0"/>
              <a:t>What issues from the facts above do you want to figure out/dig into more?</a:t>
            </a:r>
          </a:p>
          <a:p>
            <a:pPr marL="609585" indent="-609585">
              <a:buAutoNum type="arabicPeriod"/>
            </a:pPr>
            <a:r>
              <a:rPr lang="en-US" dirty="0"/>
              <a:t>How?</a:t>
            </a:r>
          </a:p>
          <a:p>
            <a:pPr marL="609585" indent="-609585">
              <a:buAutoNum type="arabicPeriod"/>
            </a:pPr>
            <a:r>
              <a:rPr lang="en-US" dirty="0"/>
              <a:t>What questions will you raise with Jesse?</a:t>
            </a:r>
          </a:p>
          <a:p>
            <a:pPr marL="609585" indent="-609585">
              <a:buAutoNum type="arabicPeriod"/>
            </a:pPr>
            <a:r>
              <a:rPr lang="en-US" dirty="0"/>
              <a:t>What questions will you raise with Toni?</a:t>
            </a:r>
          </a:p>
          <a:p>
            <a:pPr marL="609585" indent="-609585">
              <a:buAutoNum type="arabicPeriod"/>
            </a:pPr>
            <a:r>
              <a:rPr lang="en-US" dirty="0"/>
              <a:t>What are the red flags?</a:t>
            </a:r>
          </a:p>
          <a:p>
            <a:pPr marL="0" indent="0">
              <a:buNone/>
            </a:pPr>
            <a:endParaRPr lang="en-US" dirty="0"/>
          </a:p>
        </p:txBody>
      </p:sp>
      <p:sp>
        <p:nvSpPr>
          <p:cNvPr id="5" name="Text Placeholder 4">
            <a:extLst>
              <a:ext uri="{FF2B5EF4-FFF2-40B4-BE49-F238E27FC236}">
                <a16:creationId xmlns:a16="http://schemas.microsoft.com/office/drawing/2014/main" id="{F0C18339-4549-F126-1DD1-5E9A935E125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768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6EC12-48A8-E317-F056-11E7BCC4CA04}"/>
              </a:ext>
            </a:extLst>
          </p:cNvPr>
          <p:cNvSpPr>
            <a:spLocks noGrp="1"/>
          </p:cNvSpPr>
          <p:nvPr>
            <p:ph type="title"/>
          </p:nvPr>
        </p:nvSpPr>
        <p:spPr/>
        <p:txBody>
          <a:bodyPr/>
          <a:lstStyle/>
          <a:p>
            <a:pPr algn="ctr"/>
            <a:r>
              <a:rPr lang="en-US" b="1" dirty="0"/>
              <a:t>Agenda</a:t>
            </a:r>
          </a:p>
        </p:txBody>
      </p:sp>
      <p:sp>
        <p:nvSpPr>
          <p:cNvPr id="6" name="Content Placeholder 5">
            <a:extLst>
              <a:ext uri="{FF2B5EF4-FFF2-40B4-BE49-F238E27FC236}">
                <a16:creationId xmlns:a16="http://schemas.microsoft.com/office/drawing/2014/main" id="{F0205106-5651-FB8C-124E-31C644B5F5F8}"/>
              </a:ext>
            </a:extLst>
          </p:cNvPr>
          <p:cNvSpPr>
            <a:spLocks noGrp="1"/>
          </p:cNvSpPr>
          <p:nvPr>
            <p:ph idx="1"/>
          </p:nvPr>
        </p:nvSpPr>
        <p:spPr>
          <a:xfrm>
            <a:off x="313510" y="2055303"/>
            <a:ext cx="11568343" cy="4164524"/>
          </a:xfrm>
        </p:spPr>
        <p:txBody>
          <a:bodyPr/>
          <a:lstStyle/>
          <a:p>
            <a:pPr marL="514350" indent="-514350">
              <a:buAutoNum type="arabicPeriod"/>
            </a:pPr>
            <a:r>
              <a:rPr lang="en-US" dirty="0"/>
              <a:t>Know Our Why</a:t>
            </a:r>
          </a:p>
          <a:p>
            <a:pPr marL="514350" indent="-514350">
              <a:buAutoNum type="arabicPeriod"/>
            </a:pPr>
            <a:r>
              <a:rPr lang="en-US" dirty="0"/>
              <a:t>Rendering unto Caesar: Complying With The Legal Requirements</a:t>
            </a:r>
          </a:p>
          <a:p>
            <a:pPr marL="514350" indent="-514350">
              <a:buAutoNum type="arabicPeriod"/>
            </a:pPr>
            <a:r>
              <a:rPr lang="en-US" dirty="0"/>
              <a:t>Green, Yellow, or Red Light: Is IR Right For This Situation?</a:t>
            </a:r>
          </a:p>
          <a:p>
            <a:pPr marL="514350" indent="-514350">
              <a:buAutoNum type="arabicPeriod"/>
            </a:pPr>
            <a:r>
              <a:rPr lang="en-US" dirty="0"/>
              <a:t>Communications with Parties &amp; Ensuring Voluntary Participation</a:t>
            </a:r>
          </a:p>
          <a:p>
            <a:pPr marL="514350" indent="-514350">
              <a:buAutoNum type="arabicPeriod"/>
            </a:pPr>
            <a:r>
              <a:rPr lang="en-US" dirty="0"/>
              <a:t>Types of Informal Resolution</a:t>
            </a:r>
          </a:p>
          <a:p>
            <a:pPr marL="514350" indent="-514350">
              <a:buAutoNum type="arabicPeriod"/>
            </a:pPr>
            <a:r>
              <a:rPr lang="en-US" dirty="0"/>
              <a:t>Step-By-Step Mediation</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2" name="Text Placeholder 1">
            <a:extLst>
              <a:ext uri="{FF2B5EF4-FFF2-40B4-BE49-F238E27FC236}">
                <a16:creationId xmlns:a16="http://schemas.microsoft.com/office/drawing/2014/main" id="{445C671A-445C-B954-0CA3-8659C9CBC77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3256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C41-3B20-A0F7-732D-3AD3BE212D8D}"/>
              </a:ext>
            </a:extLst>
          </p:cNvPr>
          <p:cNvSpPr>
            <a:spLocks noGrp="1"/>
          </p:cNvSpPr>
          <p:nvPr>
            <p:ph type="title"/>
          </p:nvPr>
        </p:nvSpPr>
        <p:spPr/>
        <p:txBody>
          <a:bodyPr/>
          <a:lstStyle/>
          <a:p>
            <a:pPr algn="ctr"/>
            <a:r>
              <a:rPr lang="en-US" b="1" dirty="0"/>
              <a:t>Types of Informal Resolution</a:t>
            </a:r>
          </a:p>
        </p:txBody>
      </p:sp>
      <p:sp>
        <p:nvSpPr>
          <p:cNvPr id="3" name="Content Placeholder 2">
            <a:extLst>
              <a:ext uri="{FF2B5EF4-FFF2-40B4-BE49-F238E27FC236}">
                <a16:creationId xmlns:a16="http://schemas.microsoft.com/office/drawing/2014/main" id="{16D064AD-7736-C7F0-5EFB-5D4D9C80623C}"/>
              </a:ext>
            </a:extLst>
          </p:cNvPr>
          <p:cNvSpPr>
            <a:spLocks noGrp="1"/>
          </p:cNvSpPr>
          <p:nvPr>
            <p:ph idx="1"/>
          </p:nvPr>
        </p:nvSpPr>
        <p:spPr/>
        <p:txBody>
          <a:bodyPr/>
          <a:lstStyle/>
          <a:p>
            <a:pPr marL="514350" indent="-514350">
              <a:buFont typeface="+mj-lt"/>
              <a:buAutoNum type="arabicPeriod"/>
            </a:pPr>
            <a:r>
              <a:rPr lang="en-US" dirty="0"/>
              <a:t>Administrative adjudication </a:t>
            </a:r>
          </a:p>
          <a:p>
            <a:pPr marL="514350" indent="-514350">
              <a:buFont typeface="+mj-lt"/>
              <a:buAutoNum type="arabicPeriod"/>
            </a:pPr>
            <a:r>
              <a:rPr lang="en-US" dirty="0"/>
              <a:t>Facilitated conversations</a:t>
            </a:r>
          </a:p>
          <a:p>
            <a:pPr marL="514350" indent="-514350">
              <a:buFont typeface="+mj-lt"/>
              <a:buAutoNum type="arabicPeriod"/>
            </a:pPr>
            <a:r>
              <a:rPr lang="en-US" dirty="0"/>
              <a:t>Restorative justice</a:t>
            </a:r>
          </a:p>
          <a:p>
            <a:pPr marL="514350" indent="-514350">
              <a:buFont typeface="+mj-lt"/>
              <a:buAutoNum type="arabicPeriod"/>
            </a:pPr>
            <a:r>
              <a:rPr lang="en-US" dirty="0"/>
              <a:t>Mediation</a:t>
            </a:r>
          </a:p>
        </p:txBody>
      </p:sp>
      <p:sp>
        <p:nvSpPr>
          <p:cNvPr id="4" name="Text Placeholder 3">
            <a:extLst>
              <a:ext uri="{FF2B5EF4-FFF2-40B4-BE49-F238E27FC236}">
                <a16:creationId xmlns:a16="http://schemas.microsoft.com/office/drawing/2014/main" id="{C374FC70-BAF8-65BC-48E9-5D80875767E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250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Mediation, What Is It?">
            <a:extLst>
              <a:ext uri="{FF2B5EF4-FFF2-40B4-BE49-F238E27FC236}">
                <a16:creationId xmlns:a16="http://schemas.microsoft.com/office/drawing/2014/main" id="{8E89A395-1DE6-EE20-A2DE-B2D5D29C9B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0" r="603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7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D554-3F74-7A7E-558E-A3378667B8EF}"/>
              </a:ext>
            </a:extLst>
          </p:cNvPr>
          <p:cNvSpPr>
            <a:spLocks noGrp="1"/>
          </p:cNvSpPr>
          <p:nvPr>
            <p:ph type="title"/>
          </p:nvPr>
        </p:nvSpPr>
        <p:spPr/>
        <p:txBody>
          <a:bodyPr/>
          <a:lstStyle/>
          <a:p>
            <a:pPr algn="ctr"/>
            <a:r>
              <a:rPr lang="en-US" b="1" dirty="0"/>
              <a:t>What Makes A Good Mediator?</a:t>
            </a:r>
          </a:p>
        </p:txBody>
      </p:sp>
      <p:sp>
        <p:nvSpPr>
          <p:cNvPr id="3" name="Content Placeholder 2">
            <a:extLst>
              <a:ext uri="{FF2B5EF4-FFF2-40B4-BE49-F238E27FC236}">
                <a16:creationId xmlns:a16="http://schemas.microsoft.com/office/drawing/2014/main" id="{C1B1404F-61E3-5DD7-3FE1-7EAF167F8BD7}"/>
              </a:ext>
            </a:extLst>
          </p:cNvPr>
          <p:cNvSpPr>
            <a:spLocks noGrp="1"/>
          </p:cNvSpPr>
          <p:nvPr>
            <p:ph sz="half" idx="1"/>
          </p:nvPr>
        </p:nvSpPr>
        <p:spPr/>
        <p:txBody>
          <a:bodyPr>
            <a:normAutofit/>
          </a:bodyPr>
          <a:lstStyle/>
          <a:p>
            <a:r>
              <a:rPr lang="en-US" dirty="0"/>
              <a:t>Reasonable participants </a:t>
            </a:r>
            <a:r>
              <a:rPr lang="en-US" dirty="0">
                <a:sym typeface="Wingdings" panose="05000000000000000000" pitchFamily="2" charset="2"/>
              </a:rPr>
              <a:t></a:t>
            </a:r>
            <a:endParaRPr lang="en-US" dirty="0"/>
          </a:p>
          <a:p>
            <a:r>
              <a:rPr lang="en-US" dirty="0"/>
              <a:t>Ability to establish rapport </a:t>
            </a:r>
          </a:p>
          <a:p>
            <a:r>
              <a:rPr lang="en-US" b="1" u="sng" dirty="0"/>
              <a:t>Listening</a:t>
            </a:r>
            <a:r>
              <a:rPr lang="en-US" dirty="0"/>
              <a:t> for Understanding/Establishing trust (what can I share?)</a:t>
            </a:r>
          </a:p>
          <a:p>
            <a:r>
              <a:rPr lang="en-US" dirty="0"/>
              <a:t>Soliciting what parties want &amp; setting expectations</a:t>
            </a:r>
          </a:p>
          <a:p>
            <a:r>
              <a:rPr lang="en-US" dirty="0"/>
              <a:t>Creativity</a:t>
            </a:r>
          </a:p>
          <a:p>
            <a:pPr lvl="1"/>
            <a:endParaRPr lang="en-US" dirty="0"/>
          </a:p>
        </p:txBody>
      </p:sp>
      <p:pic>
        <p:nvPicPr>
          <p:cNvPr id="6" name="Content Placeholder 5">
            <a:extLst>
              <a:ext uri="{FF2B5EF4-FFF2-40B4-BE49-F238E27FC236}">
                <a16:creationId xmlns:a16="http://schemas.microsoft.com/office/drawing/2014/main" id="{C9659FE0-4438-9C31-89CB-0A8740353539}"/>
              </a:ext>
            </a:extLst>
          </p:cNvPr>
          <p:cNvPicPr>
            <a:picLocks noGrp="1" noChangeAspect="1"/>
          </p:cNvPicPr>
          <p:nvPr>
            <p:ph sz="half" idx="2"/>
          </p:nvPr>
        </p:nvPicPr>
        <p:blipFill>
          <a:blip r:embed="rId2"/>
          <a:stretch>
            <a:fillRect/>
          </a:stretch>
        </p:blipFill>
        <p:spPr>
          <a:xfrm>
            <a:off x="6172202" y="2132594"/>
            <a:ext cx="5836542" cy="2926080"/>
          </a:xfrm>
        </p:spPr>
      </p:pic>
      <p:sp>
        <p:nvSpPr>
          <p:cNvPr id="4" name="Text Placeholder 3">
            <a:extLst>
              <a:ext uri="{FF2B5EF4-FFF2-40B4-BE49-F238E27FC236}">
                <a16:creationId xmlns:a16="http://schemas.microsoft.com/office/drawing/2014/main" id="{15C9245D-61C9-ADAB-D214-24914D4F70C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315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3CC-7542-1521-552A-CE361CCFC8FE}"/>
              </a:ext>
            </a:extLst>
          </p:cNvPr>
          <p:cNvSpPr>
            <a:spLocks noGrp="1"/>
          </p:cNvSpPr>
          <p:nvPr>
            <p:ph type="title"/>
          </p:nvPr>
        </p:nvSpPr>
        <p:spPr>
          <a:xfrm>
            <a:off x="184817" y="1145698"/>
            <a:ext cx="11568343" cy="1325563"/>
          </a:xfrm>
        </p:spPr>
        <p:txBody>
          <a:bodyPr/>
          <a:lstStyle/>
          <a:p>
            <a:pPr algn="ctr"/>
            <a:r>
              <a:rPr lang="en-US" b="1" dirty="0"/>
              <a:t>Four Items For Preparation Of Mediator</a:t>
            </a:r>
          </a:p>
        </p:txBody>
      </p:sp>
      <p:sp>
        <p:nvSpPr>
          <p:cNvPr id="3" name="Content Placeholder 2">
            <a:extLst>
              <a:ext uri="{FF2B5EF4-FFF2-40B4-BE49-F238E27FC236}">
                <a16:creationId xmlns:a16="http://schemas.microsoft.com/office/drawing/2014/main" id="{B6A6DD1B-5A35-8655-D4C4-23E1E6484473}"/>
              </a:ext>
            </a:extLst>
          </p:cNvPr>
          <p:cNvSpPr>
            <a:spLocks noGrp="1"/>
          </p:cNvSpPr>
          <p:nvPr>
            <p:ph idx="1"/>
          </p:nvPr>
        </p:nvSpPr>
        <p:spPr/>
        <p:txBody>
          <a:bodyPr/>
          <a:lstStyle/>
          <a:p>
            <a:pPr marL="514350" indent="-514350">
              <a:buFont typeface="+mj-lt"/>
              <a:buAutoNum type="arabicPeriod"/>
            </a:pPr>
            <a:r>
              <a:rPr lang="en-US" dirty="0"/>
              <a:t>Reasonable summary of report and status</a:t>
            </a:r>
          </a:p>
          <a:p>
            <a:pPr marL="514350" indent="-514350">
              <a:buFont typeface="+mj-lt"/>
              <a:buAutoNum type="arabicPeriod"/>
            </a:pPr>
            <a:r>
              <a:rPr lang="en-US" dirty="0"/>
              <a:t>Background information on parties and advisors</a:t>
            </a:r>
          </a:p>
          <a:p>
            <a:pPr marL="514350" indent="-514350">
              <a:buFont typeface="+mj-lt"/>
              <a:buAutoNum type="arabicPeriod"/>
            </a:pPr>
            <a:r>
              <a:rPr lang="en-US" dirty="0"/>
              <a:t>Information for assessment of potential conflicts</a:t>
            </a:r>
          </a:p>
          <a:p>
            <a:pPr marL="514350" indent="-514350">
              <a:buFont typeface="+mj-lt"/>
              <a:buAutoNum type="arabicPeriod"/>
            </a:pPr>
            <a:r>
              <a:rPr lang="en-US" dirty="0"/>
              <a:t>Summary of concerns raised (if any) in screening process  </a:t>
            </a:r>
          </a:p>
        </p:txBody>
      </p:sp>
      <p:sp>
        <p:nvSpPr>
          <p:cNvPr id="4" name="Text Placeholder 3">
            <a:extLst>
              <a:ext uri="{FF2B5EF4-FFF2-40B4-BE49-F238E27FC236}">
                <a16:creationId xmlns:a16="http://schemas.microsoft.com/office/drawing/2014/main" id="{2807FFA2-2A9D-6C5B-AFF0-DF31F8B528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2348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C9DC-5542-4A97-B82B-DC7EE7109C99}"/>
              </a:ext>
            </a:extLst>
          </p:cNvPr>
          <p:cNvSpPr>
            <a:spLocks noGrp="1"/>
          </p:cNvSpPr>
          <p:nvPr>
            <p:ph type="title"/>
          </p:nvPr>
        </p:nvSpPr>
        <p:spPr>
          <a:xfrm>
            <a:off x="401563" y="1044098"/>
            <a:ext cx="11568343" cy="1325563"/>
          </a:xfrm>
        </p:spPr>
        <p:txBody>
          <a:bodyPr/>
          <a:lstStyle/>
          <a:p>
            <a:pPr algn="ctr"/>
            <a:r>
              <a:rPr lang="en-US" b="1" dirty="0"/>
              <a:t>My Personal Preference for Process Steps</a:t>
            </a:r>
          </a:p>
        </p:txBody>
      </p:sp>
      <p:sp>
        <p:nvSpPr>
          <p:cNvPr id="3" name="Content Placeholder 2">
            <a:extLst>
              <a:ext uri="{FF2B5EF4-FFF2-40B4-BE49-F238E27FC236}">
                <a16:creationId xmlns:a16="http://schemas.microsoft.com/office/drawing/2014/main" id="{5244069E-3C90-477F-A480-46F57790CF5A}"/>
              </a:ext>
            </a:extLst>
          </p:cNvPr>
          <p:cNvSpPr>
            <a:spLocks noGrp="1"/>
          </p:cNvSpPr>
          <p:nvPr>
            <p:ph idx="1"/>
          </p:nvPr>
        </p:nvSpPr>
        <p:spPr/>
        <p:txBody>
          <a:bodyPr>
            <a:normAutofit/>
          </a:bodyPr>
          <a:lstStyle/>
          <a:p>
            <a:pPr marL="914400" lvl="1" indent="-457200">
              <a:buFont typeface="+mj-lt"/>
              <a:buAutoNum type="arabicPeriod"/>
            </a:pPr>
            <a:r>
              <a:rPr lang="en-US" dirty="0"/>
              <a:t>Send an introductory communication where I discuss process and begin scheduling meetings</a:t>
            </a:r>
          </a:p>
          <a:p>
            <a:pPr marL="914400" lvl="1" indent="-457200">
              <a:buFont typeface="+mj-lt"/>
              <a:buAutoNum type="arabicPeriod"/>
            </a:pPr>
            <a:r>
              <a:rPr lang="en-US" dirty="0"/>
              <a:t>Meet with complainant (listen primarily &amp; get a sense of remedies sought)</a:t>
            </a:r>
          </a:p>
          <a:p>
            <a:pPr marL="914400" lvl="1" indent="-457200">
              <a:buFont typeface="+mj-lt"/>
              <a:buAutoNum type="arabicPeriod"/>
            </a:pPr>
            <a:r>
              <a:rPr lang="en-US" dirty="0"/>
              <a:t>Meet with respondent (listen primarily &amp; get a sense of willingness to address harm)</a:t>
            </a:r>
          </a:p>
          <a:p>
            <a:pPr marL="914400" lvl="1" indent="-457200">
              <a:buFont typeface="+mj-lt"/>
              <a:buAutoNum type="arabicPeriod"/>
            </a:pPr>
            <a:r>
              <a:rPr lang="en-US" dirty="0"/>
              <a:t>Assess and plot next steps</a:t>
            </a:r>
          </a:p>
          <a:p>
            <a:pPr marL="457200" lvl="1" indent="0">
              <a:buNone/>
            </a:pPr>
            <a:endParaRPr lang="en-US" dirty="0"/>
          </a:p>
        </p:txBody>
      </p:sp>
      <p:sp>
        <p:nvSpPr>
          <p:cNvPr id="4" name="Text Placeholder 3">
            <a:extLst>
              <a:ext uri="{FF2B5EF4-FFF2-40B4-BE49-F238E27FC236}">
                <a16:creationId xmlns:a16="http://schemas.microsoft.com/office/drawing/2014/main" id="{E9BABAD4-5677-BCE4-2261-67BDC406CB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40612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1BA7-082E-D478-4020-0957667A59F5}"/>
              </a:ext>
            </a:extLst>
          </p:cNvPr>
          <p:cNvSpPr>
            <a:spLocks noGrp="1"/>
          </p:cNvSpPr>
          <p:nvPr>
            <p:ph type="title"/>
          </p:nvPr>
        </p:nvSpPr>
        <p:spPr/>
        <p:txBody>
          <a:bodyPr/>
          <a:lstStyle/>
          <a:p>
            <a:pPr algn="ctr"/>
            <a:r>
              <a:rPr lang="en-US" b="1" dirty="0"/>
              <a:t>Other Considerations</a:t>
            </a:r>
          </a:p>
        </p:txBody>
      </p:sp>
      <p:sp>
        <p:nvSpPr>
          <p:cNvPr id="3" name="Content Placeholder 2">
            <a:extLst>
              <a:ext uri="{FF2B5EF4-FFF2-40B4-BE49-F238E27FC236}">
                <a16:creationId xmlns:a16="http://schemas.microsoft.com/office/drawing/2014/main" id="{8306364A-78E8-8CE5-4E57-C717269BFCBB}"/>
              </a:ext>
            </a:extLst>
          </p:cNvPr>
          <p:cNvSpPr>
            <a:spLocks noGrp="1"/>
          </p:cNvSpPr>
          <p:nvPr>
            <p:ph idx="1"/>
          </p:nvPr>
        </p:nvSpPr>
        <p:spPr/>
        <p:txBody>
          <a:bodyPr/>
          <a:lstStyle/>
          <a:p>
            <a:r>
              <a:rPr lang="en-US" dirty="0"/>
              <a:t>Some mediations begin with both sides in the room together sharing account – I’m generally not a fan</a:t>
            </a:r>
          </a:p>
          <a:p>
            <a:r>
              <a:rPr lang="en-US" dirty="0"/>
              <a:t>Is in person preferable for party meetings?</a:t>
            </a:r>
          </a:p>
          <a:p>
            <a:r>
              <a:rPr lang="en-US" dirty="0"/>
              <a:t>Can advisors be helpful or harmful? How to engage?</a:t>
            </a:r>
          </a:p>
          <a:p>
            <a:endParaRPr lang="en-US" dirty="0"/>
          </a:p>
        </p:txBody>
      </p:sp>
      <p:sp>
        <p:nvSpPr>
          <p:cNvPr id="4" name="Text Placeholder 3">
            <a:extLst>
              <a:ext uri="{FF2B5EF4-FFF2-40B4-BE49-F238E27FC236}">
                <a16:creationId xmlns:a16="http://schemas.microsoft.com/office/drawing/2014/main" id="{FF4683C6-DD5F-79B8-CBA3-5F568841C02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4645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5027" y="1397006"/>
            <a:ext cx="6029113" cy="4830040"/>
          </a:xfrm>
          <a:prstGeom prst="rect">
            <a:avLst/>
          </a:prstGeom>
        </p:spPr>
        <p:txBody>
          <a:bodyPr vert="horz" wrap="square" lIns="0" tIns="0" rIns="0" bIns="0" rtlCol="0">
            <a:spAutoFit/>
          </a:bodyPr>
          <a:lstStyle/>
          <a:p>
            <a:pPr marL="474121" marR="276006" indent="-457189" defTabSz="1219170">
              <a:lnSpc>
                <a:spcPct val="80000"/>
              </a:lnSpc>
              <a:buClr>
                <a:srgbClr val="404040"/>
              </a:buClr>
              <a:buFont typeface="Arial"/>
              <a:buChar char="•"/>
              <a:tabLst>
                <a:tab pos="474121" algn="l"/>
              </a:tabLst>
              <a:defRPr/>
            </a:pPr>
            <a:r>
              <a:rPr sz="3200" dirty="0">
                <a:solidFill>
                  <a:srgbClr val="404040"/>
                </a:solidFill>
                <a:cs typeface="Arial"/>
              </a:rPr>
              <a:t>P</a:t>
            </a:r>
            <a:r>
              <a:rPr sz="3200" spc="-13" dirty="0">
                <a:solidFill>
                  <a:srgbClr val="404040"/>
                </a:solidFill>
                <a:cs typeface="Arial"/>
              </a:rPr>
              <a:t>e</a:t>
            </a:r>
            <a:r>
              <a:rPr sz="3200" dirty="0">
                <a:solidFill>
                  <a:srgbClr val="404040"/>
                </a:solidFill>
                <a:cs typeface="Arial"/>
              </a:rPr>
              <a:t>op</a:t>
            </a:r>
            <a:r>
              <a:rPr sz="3200" spc="-13" dirty="0">
                <a:solidFill>
                  <a:srgbClr val="404040"/>
                </a:solidFill>
                <a:cs typeface="Arial"/>
              </a:rPr>
              <a:t>l</a:t>
            </a:r>
            <a:r>
              <a:rPr sz="3200" dirty="0">
                <a:solidFill>
                  <a:srgbClr val="404040"/>
                </a:solidFill>
                <a:cs typeface="Arial"/>
              </a:rPr>
              <a:t>e</a:t>
            </a:r>
            <a:r>
              <a:rPr sz="3200" spc="33" dirty="0">
                <a:solidFill>
                  <a:srgbClr val="404040"/>
                </a:solidFill>
                <a:cs typeface="Arial"/>
              </a:rPr>
              <a:t> </a:t>
            </a:r>
            <a:r>
              <a:rPr sz="3200" u="heavy" dirty="0">
                <a:solidFill>
                  <a:srgbClr val="404040"/>
                </a:solidFill>
                <a:cs typeface="Arial"/>
              </a:rPr>
              <a:t>qu</a:t>
            </a:r>
            <a:r>
              <a:rPr sz="3200" u="heavy" spc="-13" dirty="0">
                <a:solidFill>
                  <a:srgbClr val="404040"/>
                </a:solidFill>
                <a:cs typeface="Arial"/>
              </a:rPr>
              <a:t>i</a:t>
            </a:r>
            <a:r>
              <a:rPr sz="3200" u="heavy" dirty="0">
                <a:solidFill>
                  <a:srgbClr val="404040"/>
                </a:solidFill>
                <a:cs typeface="Arial"/>
              </a:rPr>
              <a:t>ckly</a:t>
            </a:r>
            <a:r>
              <a:rPr sz="3200" spc="27" dirty="0">
                <a:solidFill>
                  <a:srgbClr val="404040"/>
                </a:solidFill>
                <a:cs typeface="Arial"/>
              </a:rPr>
              <a:t> </a:t>
            </a:r>
            <a:r>
              <a:rPr sz="3200" dirty="0">
                <a:solidFill>
                  <a:srgbClr val="404040"/>
                </a:solidFill>
                <a:cs typeface="Arial"/>
              </a:rPr>
              <a:t>reach “macro” conc</a:t>
            </a:r>
            <a:r>
              <a:rPr sz="3200" spc="-13" dirty="0">
                <a:solidFill>
                  <a:srgbClr val="404040"/>
                </a:solidFill>
                <a:cs typeface="Arial"/>
              </a:rPr>
              <a:t>l</a:t>
            </a:r>
            <a:r>
              <a:rPr sz="3200" dirty="0">
                <a:solidFill>
                  <a:srgbClr val="404040"/>
                </a:solidFill>
                <a:cs typeface="Arial"/>
              </a:rPr>
              <a:t>usi</a:t>
            </a:r>
            <a:r>
              <a:rPr sz="3200" spc="-13" dirty="0">
                <a:solidFill>
                  <a:srgbClr val="404040"/>
                </a:solidFill>
                <a:cs typeface="Arial"/>
              </a:rPr>
              <a:t>o</a:t>
            </a:r>
            <a:r>
              <a:rPr sz="3200" dirty="0">
                <a:solidFill>
                  <a:srgbClr val="404040"/>
                </a:solidFill>
                <a:cs typeface="Arial"/>
              </a:rPr>
              <a:t>ns</a:t>
            </a:r>
            <a:r>
              <a:rPr sz="3200" spc="47" dirty="0">
                <a:solidFill>
                  <a:srgbClr val="404040"/>
                </a:solidFill>
                <a:cs typeface="Arial"/>
              </a:rPr>
              <a:t> </a:t>
            </a:r>
            <a:r>
              <a:rPr sz="3200" dirty="0">
                <a:solidFill>
                  <a:srgbClr val="404040"/>
                </a:solidFill>
                <a:cs typeface="Arial"/>
              </a:rPr>
              <a:t>(ple</a:t>
            </a:r>
            <a:r>
              <a:rPr sz="3200" spc="-13" dirty="0">
                <a:solidFill>
                  <a:srgbClr val="404040"/>
                </a:solidFill>
                <a:cs typeface="Arial"/>
              </a:rPr>
              <a:t>a</a:t>
            </a:r>
            <a:r>
              <a:rPr sz="3200" dirty="0">
                <a:solidFill>
                  <a:srgbClr val="404040"/>
                </a:solidFill>
                <a:cs typeface="Arial"/>
              </a:rPr>
              <a:t>sant,</a:t>
            </a:r>
            <a:r>
              <a:rPr sz="3200" spc="7" dirty="0">
                <a:solidFill>
                  <a:srgbClr val="404040"/>
                </a:solidFill>
                <a:cs typeface="Arial"/>
              </a:rPr>
              <a:t> </a:t>
            </a:r>
            <a:r>
              <a:rPr sz="3200" dirty="0">
                <a:solidFill>
                  <a:srgbClr val="404040"/>
                </a:solidFill>
                <a:cs typeface="Arial"/>
              </a:rPr>
              <a:t>ki</a:t>
            </a:r>
            <a:r>
              <a:rPr sz="3200" spc="-13" dirty="0">
                <a:solidFill>
                  <a:srgbClr val="404040"/>
                </a:solidFill>
                <a:cs typeface="Arial"/>
              </a:rPr>
              <a:t>n</a:t>
            </a:r>
            <a:r>
              <a:rPr sz="3200" dirty="0">
                <a:solidFill>
                  <a:srgbClr val="404040"/>
                </a:solidFill>
                <a:cs typeface="Arial"/>
              </a:rPr>
              <a:t>d, hosti</a:t>
            </a:r>
            <a:r>
              <a:rPr sz="3200" spc="-13" dirty="0">
                <a:solidFill>
                  <a:srgbClr val="404040"/>
                </a:solidFill>
                <a:cs typeface="Arial"/>
              </a:rPr>
              <a:t>l</a:t>
            </a:r>
            <a:r>
              <a:rPr sz="3200" dirty="0">
                <a:solidFill>
                  <a:srgbClr val="404040"/>
                </a:solidFill>
                <a:cs typeface="Arial"/>
              </a:rPr>
              <a:t>e,</a:t>
            </a:r>
            <a:r>
              <a:rPr sz="3200" spc="20" dirty="0">
                <a:solidFill>
                  <a:srgbClr val="404040"/>
                </a:solidFill>
                <a:cs typeface="Arial"/>
              </a:rPr>
              <a:t> </a:t>
            </a:r>
            <a:r>
              <a:rPr sz="3200" dirty="0">
                <a:solidFill>
                  <a:srgbClr val="404040"/>
                </a:solidFill>
                <a:cs typeface="Arial"/>
              </a:rPr>
              <a:t>creep</a:t>
            </a:r>
            <a:r>
              <a:rPr sz="3200" spc="-247" dirty="0">
                <a:solidFill>
                  <a:srgbClr val="404040"/>
                </a:solidFill>
                <a:cs typeface="Arial"/>
              </a:rPr>
              <a:t>y</a:t>
            </a:r>
            <a:r>
              <a:rPr sz="3200" dirty="0">
                <a:solidFill>
                  <a:srgbClr val="404040"/>
                </a:solidFill>
                <a:cs typeface="Arial"/>
              </a:rPr>
              <a:t>, competent) b</a:t>
            </a:r>
            <a:r>
              <a:rPr sz="3200" spc="-13" dirty="0">
                <a:solidFill>
                  <a:srgbClr val="404040"/>
                </a:solidFill>
                <a:cs typeface="Arial"/>
              </a:rPr>
              <a:t>a</a:t>
            </a:r>
            <a:r>
              <a:rPr sz="3200" dirty="0">
                <a:solidFill>
                  <a:srgbClr val="404040"/>
                </a:solidFill>
                <a:cs typeface="Arial"/>
              </a:rPr>
              <a:t>sed</a:t>
            </a:r>
            <a:r>
              <a:rPr sz="3200" spc="7" dirty="0">
                <a:solidFill>
                  <a:srgbClr val="404040"/>
                </a:solidFill>
                <a:cs typeface="Arial"/>
              </a:rPr>
              <a:t> </a:t>
            </a:r>
            <a:r>
              <a:rPr sz="3200" dirty="0">
                <a:solidFill>
                  <a:srgbClr val="404040"/>
                </a:solidFill>
                <a:cs typeface="Arial"/>
              </a:rPr>
              <a:t>on</a:t>
            </a:r>
            <a:r>
              <a:rPr sz="3200" spc="-13" dirty="0">
                <a:solidFill>
                  <a:srgbClr val="404040"/>
                </a:solidFill>
                <a:cs typeface="Arial"/>
              </a:rPr>
              <a:t> </a:t>
            </a:r>
            <a:r>
              <a:rPr sz="3200" dirty="0">
                <a:solidFill>
                  <a:srgbClr val="404040"/>
                </a:solidFill>
                <a:cs typeface="Arial"/>
              </a:rPr>
              <a:t>“micro”</a:t>
            </a:r>
            <a:r>
              <a:rPr sz="3200" spc="-13" dirty="0">
                <a:solidFill>
                  <a:srgbClr val="404040"/>
                </a:solidFill>
                <a:cs typeface="Arial"/>
              </a:rPr>
              <a:t> </a:t>
            </a:r>
            <a:r>
              <a:rPr sz="3200" dirty="0">
                <a:solidFill>
                  <a:srgbClr val="404040"/>
                </a:solidFill>
                <a:cs typeface="Arial"/>
              </a:rPr>
              <a:t>tra</a:t>
            </a:r>
            <a:r>
              <a:rPr sz="3200" spc="-13" dirty="0">
                <a:solidFill>
                  <a:srgbClr val="404040"/>
                </a:solidFill>
                <a:cs typeface="Arial"/>
              </a:rPr>
              <a:t>i</a:t>
            </a:r>
            <a:r>
              <a:rPr sz="3200" dirty="0">
                <a:solidFill>
                  <a:srgbClr val="404040"/>
                </a:solidFill>
                <a:cs typeface="Arial"/>
              </a:rPr>
              <a:t>ts (s</a:t>
            </a:r>
            <a:r>
              <a:rPr sz="3200" spc="7" dirty="0">
                <a:solidFill>
                  <a:srgbClr val="404040"/>
                </a:solidFill>
                <a:cs typeface="Arial"/>
              </a:rPr>
              <a:t>m</a:t>
            </a:r>
            <a:r>
              <a:rPr sz="3200" dirty="0">
                <a:solidFill>
                  <a:srgbClr val="404040"/>
                </a:solidFill>
                <a:cs typeface="Arial"/>
              </a:rPr>
              <a:t>i</a:t>
            </a:r>
            <a:r>
              <a:rPr sz="3200" spc="-13" dirty="0">
                <a:solidFill>
                  <a:srgbClr val="404040"/>
                </a:solidFill>
                <a:cs typeface="Arial"/>
              </a:rPr>
              <a:t>l</a:t>
            </a:r>
            <a:r>
              <a:rPr sz="3200" dirty="0">
                <a:solidFill>
                  <a:srgbClr val="404040"/>
                </a:solidFill>
                <a:cs typeface="Arial"/>
              </a:rPr>
              <a:t>i</a:t>
            </a:r>
            <a:r>
              <a:rPr sz="3200" spc="-13" dirty="0">
                <a:solidFill>
                  <a:srgbClr val="404040"/>
                </a:solidFill>
                <a:cs typeface="Arial"/>
              </a:rPr>
              <a:t>n</a:t>
            </a:r>
            <a:r>
              <a:rPr sz="3200" dirty="0">
                <a:solidFill>
                  <a:srgbClr val="404040"/>
                </a:solidFill>
                <a:cs typeface="Arial"/>
              </a:rPr>
              <a:t>g,</a:t>
            </a:r>
            <a:r>
              <a:rPr sz="3200" spc="20" dirty="0">
                <a:solidFill>
                  <a:srgbClr val="404040"/>
                </a:solidFill>
                <a:cs typeface="Arial"/>
              </a:rPr>
              <a:t> </a:t>
            </a:r>
            <a:r>
              <a:rPr sz="3200" dirty="0">
                <a:solidFill>
                  <a:srgbClr val="404040"/>
                </a:solidFill>
                <a:cs typeface="Arial"/>
              </a:rPr>
              <a:t>eye contact,</a:t>
            </a:r>
            <a:r>
              <a:rPr sz="3200" spc="-20" dirty="0">
                <a:solidFill>
                  <a:srgbClr val="404040"/>
                </a:solidFill>
                <a:cs typeface="Arial"/>
              </a:rPr>
              <a:t> </a:t>
            </a:r>
            <a:r>
              <a:rPr sz="3200" dirty="0">
                <a:solidFill>
                  <a:srgbClr val="404040"/>
                </a:solidFill>
                <a:cs typeface="Arial"/>
              </a:rPr>
              <a:t>op</a:t>
            </a:r>
            <a:r>
              <a:rPr sz="3200" spc="-13" dirty="0">
                <a:solidFill>
                  <a:srgbClr val="404040"/>
                </a:solidFill>
                <a:cs typeface="Arial"/>
              </a:rPr>
              <a:t>e</a:t>
            </a:r>
            <a:r>
              <a:rPr sz="3200" spc="7" dirty="0">
                <a:solidFill>
                  <a:srgbClr val="404040"/>
                </a:solidFill>
                <a:cs typeface="Arial"/>
              </a:rPr>
              <a:t>n</a:t>
            </a:r>
            <a:r>
              <a:rPr sz="3200" dirty="0">
                <a:solidFill>
                  <a:srgbClr val="404040"/>
                </a:solidFill>
                <a:cs typeface="Arial"/>
              </a:rPr>
              <a:t>- ha</a:t>
            </a:r>
            <a:r>
              <a:rPr sz="3200" spc="-13" dirty="0">
                <a:solidFill>
                  <a:srgbClr val="404040"/>
                </a:solidFill>
                <a:cs typeface="Arial"/>
              </a:rPr>
              <a:t>n</a:t>
            </a:r>
            <a:r>
              <a:rPr sz="3200" dirty="0">
                <a:solidFill>
                  <a:srgbClr val="404040"/>
                </a:solidFill>
                <a:cs typeface="Arial"/>
              </a:rPr>
              <a:t>ded</a:t>
            </a:r>
            <a:r>
              <a:rPr sz="3200" spc="20" dirty="0">
                <a:solidFill>
                  <a:srgbClr val="404040"/>
                </a:solidFill>
                <a:cs typeface="Arial"/>
              </a:rPr>
              <a:t> </a:t>
            </a:r>
            <a:r>
              <a:rPr sz="3200" dirty="0">
                <a:solidFill>
                  <a:srgbClr val="404040"/>
                </a:solidFill>
                <a:cs typeface="Arial"/>
              </a:rPr>
              <a:t>gestures, fidg</a:t>
            </a:r>
            <a:r>
              <a:rPr sz="3200" spc="-13" dirty="0">
                <a:solidFill>
                  <a:srgbClr val="404040"/>
                </a:solidFill>
                <a:cs typeface="Arial"/>
              </a:rPr>
              <a:t>e</a:t>
            </a:r>
            <a:r>
              <a:rPr sz="3200" dirty="0">
                <a:solidFill>
                  <a:srgbClr val="404040"/>
                </a:solidFill>
                <a:cs typeface="Arial"/>
              </a:rPr>
              <a:t>ting, sti</a:t>
            </a:r>
            <a:r>
              <a:rPr sz="3200" spc="-67" dirty="0">
                <a:solidFill>
                  <a:srgbClr val="404040"/>
                </a:solidFill>
                <a:cs typeface="Arial"/>
              </a:rPr>
              <a:t>f</a:t>
            </a:r>
            <a:r>
              <a:rPr sz="3200" dirty="0">
                <a:solidFill>
                  <a:srgbClr val="404040"/>
                </a:solidFill>
                <a:cs typeface="Arial"/>
              </a:rPr>
              <a:t>f</a:t>
            </a:r>
            <a:r>
              <a:rPr sz="3200" spc="-27" dirty="0">
                <a:solidFill>
                  <a:srgbClr val="404040"/>
                </a:solidFill>
                <a:cs typeface="Arial"/>
              </a:rPr>
              <a:t> </a:t>
            </a:r>
            <a:r>
              <a:rPr sz="3200" dirty="0">
                <a:solidFill>
                  <a:srgbClr val="404040"/>
                </a:solidFill>
                <a:cs typeface="Arial"/>
              </a:rPr>
              <a:t>p</a:t>
            </a:r>
            <a:r>
              <a:rPr sz="3200" spc="-13" dirty="0">
                <a:solidFill>
                  <a:srgbClr val="404040"/>
                </a:solidFill>
                <a:cs typeface="Arial"/>
              </a:rPr>
              <a:t>o</a:t>
            </a:r>
            <a:r>
              <a:rPr sz="3200" dirty="0">
                <a:solidFill>
                  <a:srgbClr val="404040"/>
                </a:solidFill>
                <a:cs typeface="Arial"/>
              </a:rPr>
              <a:t>sture, fac</a:t>
            </a:r>
            <a:r>
              <a:rPr sz="3200" spc="-13" dirty="0">
                <a:solidFill>
                  <a:srgbClr val="404040"/>
                </a:solidFill>
                <a:cs typeface="Arial"/>
              </a:rPr>
              <a:t>i</a:t>
            </a:r>
            <a:r>
              <a:rPr sz="3200" dirty="0">
                <a:solidFill>
                  <a:srgbClr val="404040"/>
                </a:solidFill>
                <a:cs typeface="Arial"/>
              </a:rPr>
              <a:t>ng</a:t>
            </a:r>
            <a:r>
              <a:rPr sz="3200" spc="7" dirty="0">
                <a:solidFill>
                  <a:srgbClr val="404040"/>
                </a:solidFill>
                <a:cs typeface="Arial"/>
              </a:rPr>
              <a:t> </a:t>
            </a:r>
            <a:r>
              <a:rPr sz="3200" dirty="0">
                <a:solidFill>
                  <a:srgbClr val="404040"/>
                </a:solidFill>
                <a:cs typeface="Arial"/>
              </a:rPr>
              <a:t>a</a:t>
            </a:r>
            <a:r>
              <a:rPr sz="3200" spc="-13" dirty="0">
                <a:solidFill>
                  <a:srgbClr val="404040"/>
                </a:solidFill>
                <a:cs typeface="Arial"/>
              </a:rPr>
              <a:t>n</a:t>
            </a:r>
            <a:r>
              <a:rPr sz="3200" dirty="0">
                <a:solidFill>
                  <a:srgbClr val="404040"/>
                </a:solidFill>
                <a:cs typeface="Arial"/>
              </a:rPr>
              <a:t>other directi</a:t>
            </a:r>
            <a:r>
              <a:rPr sz="3200" spc="-13" dirty="0">
                <a:solidFill>
                  <a:srgbClr val="404040"/>
                </a:solidFill>
                <a:cs typeface="Arial"/>
              </a:rPr>
              <a:t>o</a:t>
            </a:r>
            <a:r>
              <a:rPr sz="3200" dirty="0">
                <a:solidFill>
                  <a:srgbClr val="404040"/>
                </a:solidFill>
                <a:cs typeface="Arial"/>
              </a:rPr>
              <a:t>n)</a:t>
            </a:r>
            <a:endParaRPr sz="3200" dirty="0">
              <a:solidFill>
                <a:srgbClr val="000000"/>
              </a:solidFill>
              <a:cs typeface="Arial"/>
            </a:endParaRPr>
          </a:p>
          <a:p>
            <a:pPr marL="474121" marR="6773" indent="-457189" defTabSz="1219170">
              <a:lnSpc>
                <a:spcPct val="80000"/>
              </a:lnSpc>
              <a:spcBef>
                <a:spcPts val="767"/>
              </a:spcBef>
              <a:buClr>
                <a:srgbClr val="404040"/>
              </a:buClr>
              <a:buFont typeface="Arial"/>
              <a:buChar char="•"/>
              <a:tabLst>
                <a:tab pos="474121" algn="l"/>
              </a:tabLst>
              <a:defRPr/>
            </a:pPr>
            <a:r>
              <a:rPr sz="3200" dirty="0">
                <a:solidFill>
                  <a:srgbClr val="404040"/>
                </a:solidFill>
                <a:cs typeface="Arial"/>
              </a:rPr>
              <a:t>What</a:t>
            </a:r>
            <a:r>
              <a:rPr sz="3200" spc="-7" dirty="0">
                <a:solidFill>
                  <a:srgbClr val="404040"/>
                </a:solidFill>
                <a:cs typeface="Arial"/>
              </a:rPr>
              <a:t> </a:t>
            </a:r>
            <a:r>
              <a:rPr sz="3200" dirty="0">
                <a:solidFill>
                  <a:srgbClr val="404040"/>
                </a:solidFill>
                <a:cs typeface="Arial"/>
              </a:rPr>
              <a:t>is macro</a:t>
            </a:r>
            <a:r>
              <a:rPr sz="3200" spc="-13" dirty="0">
                <a:solidFill>
                  <a:srgbClr val="404040"/>
                </a:solidFill>
                <a:cs typeface="Arial"/>
              </a:rPr>
              <a:t> </a:t>
            </a:r>
            <a:r>
              <a:rPr sz="3200" dirty="0">
                <a:solidFill>
                  <a:srgbClr val="404040"/>
                </a:solidFill>
                <a:cs typeface="Arial"/>
              </a:rPr>
              <a:t>impression</a:t>
            </a:r>
            <a:r>
              <a:rPr sz="3200" spc="20" dirty="0">
                <a:solidFill>
                  <a:srgbClr val="404040"/>
                </a:solidFill>
                <a:cs typeface="Arial"/>
              </a:rPr>
              <a:t> </a:t>
            </a:r>
            <a:r>
              <a:rPr sz="3200" dirty="0">
                <a:solidFill>
                  <a:srgbClr val="404040"/>
                </a:solidFill>
                <a:cs typeface="Arial"/>
              </a:rPr>
              <a:t>we are </a:t>
            </a:r>
            <a:r>
              <a:rPr sz="3200" spc="7" dirty="0">
                <a:solidFill>
                  <a:srgbClr val="404040"/>
                </a:solidFill>
                <a:cs typeface="Arial"/>
              </a:rPr>
              <a:t>t</a:t>
            </a:r>
            <a:r>
              <a:rPr sz="3200" dirty="0">
                <a:solidFill>
                  <a:srgbClr val="404040"/>
                </a:solidFill>
                <a:cs typeface="Arial"/>
              </a:rPr>
              <a:t>rying to</a:t>
            </a:r>
            <a:r>
              <a:rPr sz="3200" spc="-27" dirty="0">
                <a:solidFill>
                  <a:srgbClr val="404040"/>
                </a:solidFill>
                <a:cs typeface="Arial"/>
              </a:rPr>
              <a:t> </a:t>
            </a:r>
            <a:r>
              <a:rPr sz="3200" dirty="0">
                <a:solidFill>
                  <a:srgbClr val="404040"/>
                </a:solidFill>
                <a:cs typeface="Arial"/>
              </a:rPr>
              <a:t>commun</a:t>
            </a:r>
            <a:r>
              <a:rPr sz="3200" spc="-13" dirty="0">
                <a:solidFill>
                  <a:srgbClr val="404040"/>
                </a:solidFill>
                <a:cs typeface="Arial"/>
              </a:rPr>
              <a:t>i</a:t>
            </a:r>
            <a:r>
              <a:rPr sz="3200" dirty="0">
                <a:solidFill>
                  <a:srgbClr val="404040"/>
                </a:solidFill>
                <a:cs typeface="Arial"/>
              </a:rPr>
              <a:t>cate</a:t>
            </a:r>
            <a:r>
              <a:rPr sz="3200" spc="13" dirty="0">
                <a:solidFill>
                  <a:srgbClr val="404040"/>
                </a:solidFill>
                <a:cs typeface="Arial"/>
              </a:rPr>
              <a:t> </a:t>
            </a:r>
            <a:r>
              <a:rPr sz="3200" dirty="0">
                <a:solidFill>
                  <a:srgbClr val="404040"/>
                </a:solidFill>
                <a:cs typeface="Arial"/>
              </a:rPr>
              <a:t>and w</a:t>
            </a:r>
            <a:r>
              <a:rPr sz="3200" spc="-13" dirty="0">
                <a:solidFill>
                  <a:srgbClr val="404040"/>
                </a:solidFill>
                <a:cs typeface="Arial"/>
              </a:rPr>
              <a:t>h</a:t>
            </a:r>
            <a:r>
              <a:rPr sz="3200" dirty="0">
                <a:solidFill>
                  <a:srgbClr val="404040"/>
                </a:solidFill>
                <a:cs typeface="Arial"/>
              </a:rPr>
              <a:t>at are non</a:t>
            </a:r>
            <a:r>
              <a:rPr sz="3200" spc="-13" dirty="0">
                <a:solidFill>
                  <a:srgbClr val="404040"/>
                </a:solidFill>
                <a:cs typeface="Arial"/>
              </a:rPr>
              <a:t>v</a:t>
            </a:r>
            <a:r>
              <a:rPr sz="3200" dirty="0">
                <a:solidFill>
                  <a:srgbClr val="404040"/>
                </a:solidFill>
                <a:cs typeface="Arial"/>
              </a:rPr>
              <a:t>erbal</a:t>
            </a:r>
            <a:r>
              <a:rPr sz="3200" spc="20" dirty="0">
                <a:solidFill>
                  <a:srgbClr val="404040"/>
                </a:solidFill>
                <a:cs typeface="Arial"/>
              </a:rPr>
              <a:t> </a:t>
            </a:r>
            <a:r>
              <a:rPr sz="3200" dirty="0">
                <a:solidFill>
                  <a:srgbClr val="404040"/>
                </a:solidFill>
                <a:cs typeface="Arial"/>
              </a:rPr>
              <a:t>micro cu</a:t>
            </a:r>
            <a:r>
              <a:rPr sz="3200" spc="-13" dirty="0">
                <a:solidFill>
                  <a:srgbClr val="404040"/>
                </a:solidFill>
                <a:cs typeface="Arial"/>
              </a:rPr>
              <a:t>e</a:t>
            </a:r>
            <a:r>
              <a:rPr sz="3200" dirty="0">
                <a:solidFill>
                  <a:srgbClr val="404040"/>
                </a:solidFill>
                <a:cs typeface="Arial"/>
              </a:rPr>
              <a:t>s that can</a:t>
            </a:r>
            <a:r>
              <a:rPr sz="3200" spc="-13" dirty="0">
                <a:solidFill>
                  <a:srgbClr val="404040"/>
                </a:solidFill>
                <a:cs typeface="Arial"/>
              </a:rPr>
              <a:t> </a:t>
            </a:r>
            <a:r>
              <a:rPr sz="3200" dirty="0">
                <a:solidFill>
                  <a:srgbClr val="404040"/>
                </a:solidFill>
                <a:cs typeface="Arial"/>
              </a:rPr>
              <a:t>get us there?</a:t>
            </a:r>
            <a:endParaRPr sz="3200" dirty="0">
              <a:solidFill>
                <a:srgbClr val="000000"/>
              </a:solidFill>
              <a:cs typeface="Arial"/>
            </a:endParaRPr>
          </a:p>
        </p:txBody>
      </p:sp>
      <p:sp>
        <p:nvSpPr>
          <p:cNvPr id="4" name="object 4"/>
          <p:cNvSpPr/>
          <p:nvPr/>
        </p:nvSpPr>
        <p:spPr>
          <a:xfrm>
            <a:off x="6786880" y="997380"/>
            <a:ext cx="5163989" cy="5120639"/>
          </a:xfrm>
          <a:prstGeom prst="rect">
            <a:avLst/>
          </a:prstGeom>
          <a:blipFill>
            <a:blip r:embed="rId3" cstate="print"/>
            <a:stretch>
              <a:fillRect/>
            </a:stretch>
          </a:blipFill>
        </p:spPr>
        <p:txBody>
          <a:bodyPr wrap="square" lIns="0" tIns="0" rIns="0" bIns="0" rtlCol="0"/>
          <a:lstStyle/>
          <a:p>
            <a:pPr defTabSz="1219170">
              <a:defRPr/>
            </a:pPr>
            <a:endParaRPr sz="2400" dirty="0">
              <a:solidFill>
                <a:srgbClr val="000000"/>
              </a:solidFill>
              <a:latin typeface="Arial"/>
            </a:endParaRPr>
          </a:p>
        </p:txBody>
      </p:sp>
      <p:sp>
        <p:nvSpPr>
          <p:cNvPr id="5" name="Title 4">
            <a:extLst>
              <a:ext uri="{FF2B5EF4-FFF2-40B4-BE49-F238E27FC236}">
                <a16:creationId xmlns:a16="http://schemas.microsoft.com/office/drawing/2014/main" id="{DA671FE8-867D-62B7-13C5-AF9BA2BA2253}"/>
              </a:ext>
            </a:extLst>
          </p:cNvPr>
          <p:cNvSpPr>
            <a:spLocks noGrp="1"/>
          </p:cNvSpPr>
          <p:nvPr>
            <p:ph type="title"/>
          </p:nvPr>
        </p:nvSpPr>
        <p:spPr>
          <a:xfrm>
            <a:off x="-135212" y="-268912"/>
            <a:ext cx="11568343" cy="1325563"/>
          </a:xfrm>
        </p:spPr>
        <p:txBody>
          <a:bodyPr/>
          <a:lstStyle/>
          <a:p>
            <a:pPr algn="ctr"/>
            <a:endParaRPr lang="en-US" b="1" dirty="0"/>
          </a:p>
        </p:txBody>
      </p:sp>
      <p:sp>
        <p:nvSpPr>
          <p:cNvPr id="2" name="Content Placeholder 1">
            <a:extLst>
              <a:ext uri="{FF2B5EF4-FFF2-40B4-BE49-F238E27FC236}">
                <a16:creationId xmlns:a16="http://schemas.microsoft.com/office/drawing/2014/main" id="{0521AA30-3C7B-9690-A9A1-17F254EE171D}"/>
              </a:ext>
            </a:extLst>
          </p:cNvPr>
          <p:cNvSpPr>
            <a:spLocks noGrp="1"/>
          </p:cNvSpPr>
          <p:nvPr>
            <p:ph sz="half" idx="1"/>
          </p:nvPr>
        </p:nvSpPr>
        <p:spPr>
          <a:xfrm>
            <a:off x="848783" y="1253331"/>
            <a:ext cx="5181600" cy="4351338"/>
          </a:xfrm>
        </p:spPr>
        <p:txBody>
          <a:bodyPr/>
          <a:lstStyle/>
          <a:p>
            <a:endParaRPr lang="en-US" dirty="0"/>
          </a:p>
        </p:txBody>
      </p:sp>
      <p:sp>
        <p:nvSpPr>
          <p:cNvPr id="7" name="Content Placeholder 6">
            <a:extLst>
              <a:ext uri="{FF2B5EF4-FFF2-40B4-BE49-F238E27FC236}">
                <a16:creationId xmlns:a16="http://schemas.microsoft.com/office/drawing/2014/main" id="{FC02B594-7FE3-FEAB-93A3-93C1A46789FE}"/>
              </a:ext>
            </a:extLst>
          </p:cNvPr>
          <p:cNvSpPr>
            <a:spLocks noGrp="1"/>
          </p:cNvSpPr>
          <p:nvPr>
            <p:ph sz="half" idx="2"/>
          </p:nvPr>
        </p:nvSpPr>
        <p:spPr/>
        <p:txBody>
          <a:bodyPr/>
          <a:lstStyle/>
          <a:p>
            <a:endParaRPr lang="en-US" dirty="0"/>
          </a:p>
        </p:txBody>
      </p:sp>
      <p:sp>
        <p:nvSpPr>
          <p:cNvPr id="8" name="Text Placeholder 7">
            <a:extLst>
              <a:ext uri="{FF2B5EF4-FFF2-40B4-BE49-F238E27FC236}">
                <a16:creationId xmlns:a16="http://schemas.microsoft.com/office/drawing/2014/main" id="{F41E2200-C28A-8D6B-48E7-B12C5F4A743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7735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BBBF-CCBD-5891-E133-18E15610BD40}"/>
              </a:ext>
            </a:extLst>
          </p:cNvPr>
          <p:cNvSpPr>
            <a:spLocks noGrp="1"/>
          </p:cNvSpPr>
          <p:nvPr>
            <p:ph type="title"/>
          </p:nvPr>
        </p:nvSpPr>
        <p:spPr/>
        <p:txBody>
          <a:bodyPr/>
          <a:lstStyle/>
          <a:p>
            <a:pPr algn="ctr"/>
            <a:r>
              <a:rPr lang="en-US" b="1" dirty="0"/>
              <a:t>Some General Question Possibilities</a:t>
            </a:r>
          </a:p>
        </p:txBody>
      </p:sp>
      <p:sp>
        <p:nvSpPr>
          <p:cNvPr id="3" name="Content Placeholder 2">
            <a:extLst>
              <a:ext uri="{FF2B5EF4-FFF2-40B4-BE49-F238E27FC236}">
                <a16:creationId xmlns:a16="http://schemas.microsoft.com/office/drawing/2014/main" id="{5E9EC9DA-1416-E412-5E50-091BA3306443}"/>
              </a:ext>
            </a:extLst>
          </p:cNvPr>
          <p:cNvSpPr>
            <a:spLocks noGrp="1"/>
          </p:cNvSpPr>
          <p:nvPr>
            <p:ph idx="1"/>
          </p:nvPr>
        </p:nvSpPr>
        <p:spPr/>
        <p:txBody>
          <a:bodyPr/>
          <a:lstStyle/>
          <a:p>
            <a:r>
              <a:rPr lang="en-US" dirty="0"/>
              <a:t>“I’ve read the materials in this matter and am familiar with the report, is there anything else you think is important to share with me?”</a:t>
            </a:r>
          </a:p>
          <a:p>
            <a:r>
              <a:rPr lang="en-US" dirty="0"/>
              <a:t>“Can you walk me through what you would like to achieve through this process?”</a:t>
            </a:r>
          </a:p>
          <a:p>
            <a:r>
              <a:rPr lang="en-US" dirty="0"/>
              <a:t>“Are there things you are willing to do remedy the harm Complainant has expressed?”</a:t>
            </a:r>
          </a:p>
        </p:txBody>
      </p:sp>
      <p:sp>
        <p:nvSpPr>
          <p:cNvPr id="4" name="Text Placeholder 3">
            <a:extLst>
              <a:ext uri="{FF2B5EF4-FFF2-40B4-BE49-F238E27FC236}">
                <a16:creationId xmlns:a16="http://schemas.microsoft.com/office/drawing/2014/main" id="{2F8B237D-A046-15C1-2602-535856E2A79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685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9E5E-F389-41F1-540B-262D3DC62B7C}"/>
              </a:ext>
            </a:extLst>
          </p:cNvPr>
          <p:cNvSpPr>
            <a:spLocks noGrp="1"/>
          </p:cNvSpPr>
          <p:nvPr>
            <p:ph type="title"/>
          </p:nvPr>
        </p:nvSpPr>
        <p:spPr/>
        <p:txBody>
          <a:bodyPr/>
          <a:lstStyle/>
          <a:p>
            <a:pPr algn="ctr"/>
            <a:r>
              <a:rPr lang="en-US" b="1" dirty="0"/>
              <a:t>Hypothetical 3</a:t>
            </a:r>
          </a:p>
        </p:txBody>
      </p:sp>
      <p:sp>
        <p:nvSpPr>
          <p:cNvPr id="3" name="Content Placeholder 2">
            <a:extLst>
              <a:ext uri="{FF2B5EF4-FFF2-40B4-BE49-F238E27FC236}">
                <a16:creationId xmlns:a16="http://schemas.microsoft.com/office/drawing/2014/main" id="{5CE2AF35-D3E4-E4A3-EFD5-834A00191F76}"/>
              </a:ext>
            </a:extLst>
          </p:cNvPr>
          <p:cNvSpPr>
            <a:spLocks noGrp="1"/>
          </p:cNvSpPr>
          <p:nvPr>
            <p:ph idx="1"/>
          </p:nvPr>
        </p:nvSpPr>
        <p:spPr/>
        <p:txBody>
          <a:bodyPr/>
          <a:lstStyle/>
          <a:p>
            <a:pPr marL="0" indent="0">
              <a:buNone/>
            </a:pPr>
            <a:r>
              <a:rPr lang="en-US" dirty="0"/>
              <a:t>In initial meeting with Complainant, Complainant says, “this process will be a failure to me if Respondent is not expelled.”</a:t>
            </a:r>
          </a:p>
        </p:txBody>
      </p:sp>
      <p:sp>
        <p:nvSpPr>
          <p:cNvPr id="4" name="Content Placeholder 3">
            <a:extLst>
              <a:ext uri="{FF2B5EF4-FFF2-40B4-BE49-F238E27FC236}">
                <a16:creationId xmlns:a16="http://schemas.microsoft.com/office/drawing/2014/main" id="{DF60BFFE-3E2D-CBB5-66ED-763AC443E66F}"/>
              </a:ext>
            </a:extLst>
          </p:cNvPr>
          <p:cNvSpPr>
            <a:spLocks noGrp="1"/>
          </p:cNvSpPr>
          <p:nvPr>
            <p:ph type="body" sz="quarter" idx="10"/>
          </p:nvPr>
        </p:nvSpPr>
        <p:spPr/>
        <p:txBody>
          <a:bodyPr/>
          <a:lstStyle/>
          <a:p>
            <a:r>
              <a:rPr lang="en-US" dirty="0"/>
              <a:t>Q 1: How do you respond to that?</a:t>
            </a:r>
          </a:p>
          <a:p>
            <a:r>
              <a:rPr lang="en-US" dirty="0"/>
              <a:t>Q 2: At what point do you shut things down?</a:t>
            </a:r>
          </a:p>
          <a:p>
            <a:endParaRPr lang="en-US" dirty="0"/>
          </a:p>
        </p:txBody>
      </p:sp>
    </p:spTree>
    <p:extLst>
      <p:ext uri="{BB962C8B-B14F-4D97-AF65-F5344CB8AC3E}">
        <p14:creationId xmlns:p14="http://schemas.microsoft.com/office/powerpoint/2010/main" val="6444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147A-828F-40B3-A320-DDE0F6C49704}"/>
              </a:ext>
            </a:extLst>
          </p:cNvPr>
          <p:cNvSpPr>
            <a:spLocks noGrp="1"/>
          </p:cNvSpPr>
          <p:nvPr>
            <p:ph type="title"/>
          </p:nvPr>
        </p:nvSpPr>
        <p:spPr/>
        <p:txBody>
          <a:bodyPr>
            <a:noAutofit/>
          </a:bodyPr>
          <a:lstStyle/>
          <a:p>
            <a:pPr algn="ctr"/>
            <a:r>
              <a:rPr lang="en-US" b="1" dirty="0"/>
              <a:t>Hypothetical 4</a:t>
            </a:r>
          </a:p>
        </p:txBody>
      </p:sp>
      <p:sp>
        <p:nvSpPr>
          <p:cNvPr id="3" name="Content Placeholder 2">
            <a:extLst>
              <a:ext uri="{FF2B5EF4-FFF2-40B4-BE49-F238E27FC236}">
                <a16:creationId xmlns:a16="http://schemas.microsoft.com/office/drawing/2014/main" id="{B08163BB-43CC-4C28-8695-D35A532AF72F}"/>
              </a:ext>
            </a:extLst>
          </p:cNvPr>
          <p:cNvSpPr>
            <a:spLocks noGrp="1"/>
          </p:cNvSpPr>
          <p:nvPr>
            <p:ph sz="half" idx="1"/>
          </p:nvPr>
        </p:nvSpPr>
        <p:spPr/>
        <p:txBody>
          <a:bodyPr>
            <a:normAutofit fontScale="47500" lnSpcReduction="20000"/>
          </a:bodyPr>
          <a:lstStyle/>
          <a:p>
            <a:r>
              <a:rPr lang="en-US" sz="3733" dirty="0"/>
              <a:t>Complainant has accused Respondent of hostile environment sexual harassment.  </a:t>
            </a:r>
          </a:p>
          <a:p>
            <a:r>
              <a:rPr lang="en-US" sz="3733" dirty="0"/>
              <a:t>Respondent admits to the alleged conduct but asserts it “wasn’t that bad” and “won’t do anything to fix this because Complainant is being ridiculous.” </a:t>
            </a:r>
          </a:p>
          <a:p>
            <a:r>
              <a:rPr lang="en-US" sz="3733" dirty="0"/>
              <a:t>Complainant alleges being so affected by the conduct that Complainant stopped attending their shared science class. </a:t>
            </a:r>
          </a:p>
          <a:p>
            <a:r>
              <a:rPr lang="en-US" sz="3733" dirty="0"/>
              <a:t>Complainant requests an on-going no contact order, educational sessions for Respondent, and that Respondent be restricted from the current shared science class and any other upper-level science courses Complainant enrolls in in the future. </a:t>
            </a:r>
          </a:p>
        </p:txBody>
      </p:sp>
      <p:sp>
        <p:nvSpPr>
          <p:cNvPr id="6" name="Content Placeholder 5">
            <a:extLst>
              <a:ext uri="{FF2B5EF4-FFF2-40B4-BE49-F238E27FC236}">
                <a16:creationId xmlns:a16="http://schemas.microsoft.com/office/drawing/2014/main" id="{B3ADD56C-A13B-0FC7-4DE6-CA0EDE93EA1A}"/>
              </a:ext>
            </a:extLst>
          </p:cNvPr>
          <p:cNvSpPr>
            <a:spLocks noGrp="1"/>
          </p:cNvSpPr>
          <p:nvPr>
            <p:ph sz="half" idx="2"/>
          </p:nvPr>
        </p:nvSpPr>
        <p:spPr/>
        <p:txBody>
          <a:bodyPr/>
          <a:lstStyle/>
          <a:p>
            <a:pPr marL="514350" indent="-514350">
              <a:buFont typeface="+mj-lt"/>
              <a:buAutoNum type="arabicPeriod"/>
            </a:pPr>
            <a:r>
              <a:rPr lang="en-US" dirty="0"/>
              <a:t>What are some follow-up questions you may have for Complainant?</a:t>
            </a:r>
          </a:p>
          <a:p>
            <a:pPr marL="514350" indent="-514350">
              <a:buFont typeface="+mj-lt"/>
              <a:buAutoNum type="arabicPeriod"/>
            </a:pPr>
            <a:r>
              <a:rPr lang="en-US" dirty="0"/>
              <a:t>Respondent?</a:t>
            </a:r>
          </a:p>
          <a:p>
            <a:pPr marL="514350" indent="-514350">
              <a:buFont typeface="+mj-lt"/>
              <a:buAutoNum type="arabicPeriod"/>
            </a:pPr>
            <a:r>
              <a:rPr lang="en-US" dirty="0"/>
              <a:t>Are you willing to persuade Respondent to move off position?</a:t>
            </a:r>
          </a:p>
          <a:p>
            <a:pPr marL="514350" indent="-514350">
              <a:buFont typeface="+mj-lt"/>
              <a:buAutoNum type="arabicPeriod"/>
            </a:pPr>
            <a:r>
              <a:rPr lang="en-US" dirty="0"/>
              <a:t>If so, how?</a:t>
            </a:r>
          </a:p>
        </p:txBody>
      </p:sp>
      <p:sp>
        <p:nvSpPr>
          <p:cNvPr id="4" name="Text Placeholder 3">
            <a:extLst>
              <a:ext uri="{FF2B5EF4-FFF2-40B4-BE49-F238E27FC236}">
                <a16:creationId xmlns:a16="http://schemas.microsoft.com/office/drawing/2014/main" id="{11CD4531-C44B-BEE1-03F0-86B7F2D2880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3225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Peacemaker Quotes. QuotesGram">
            <a:extLst>
              <a:ext uri="{FF2B5EF4-FFF2-40B4-BE49-F238E27FC236}">
                <a16:creationId xmlns:a16="http://schemas.microsoft.com/office/drawing/2014/main" id="{08F9C51B-FD60-1AB5-691C-63AADA1C51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203" b="1102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4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9EA-F1AC-90F4-7213-AFFCBB20A90D}"/>
              </a:ext>
            </a:extLst>
          </p:cNvPr>
          <p:cNvSpPr>
            <a:spLocks noGrp="1"/>
          </p:cNvSpPr>
          <p:nvPr>
            <p:ph type="title"/>
          </p:nvPr>
        </p:nvSpPr>
        <p:spPr/>
        <p:txBody>
          <a:bodyPr/>
          <a:lstStyle/>
          <a:p>
            <a:pPr algn="ctr"/>
            <a:r>
              <a:rPr lang="en-US" b="1" dirty="0"/>
              <a:t>How Long Should Process Take?</a:t>
            </a:r>
          </a:p>
        </p:txBody>
      </p:sp>
      <p:sp>
        <p:nvSpPr>
          <p:cNvPr id="3" name="Content Placeholder 2">
            <a:extLst>
              <a:ext uri="{FF2B5EF4-FFF2-40B4-BE49-F238E27FC236}">
                <a16:creationId xmlns:a16="http://schemas.microsoft.com/office/drawing/2014/main" id="{CE2C9173-6838-5136-EF1C-77A255BE2941}"/>
              </a:ext>
            </a:extLst>
          </p:cNvPr>
          <p:cNvSpPr>
            <a:spLocks noGrp="1"/>
          </p:cNvSpPr>
          <p:nvPr>
            <p:ph idx="1"/>
          </p:nvPr>
        </p:nvSpPr>
        <p:spPr>
          <a:xfrm>
            <a:off x="496390" y="1976273"/>
            <a:ext cx="11568343" cy="3952300"/>
          </a:xfrm>
        </p:spPr>
        <p:txBody>
          <a:bodyPr>
            <a:normAutofit/>
          </a:bodyPr>
          <a:lstStyle/>
          <a:p>
            <a:r>
              <a:rPr lang="en-US" dirty="0"/>
              <a:t>From regulations: “reasonably prompt” with extensions for “good cause” with written notice to parties</a:t>
            </a:r>
          </a:p>
          <a:p>
            <a:r>
              <a:rPr lang="en-US" dirty="0"/>
              <a:t>Practical 1: comply with institutional policy</a:t>
            </a:r>
          </a:p>
          <a:p>
            <a:r>
              <a:rPr lang="en-US" dirty="0"/>
              <a:t>Practical 2: I worry when I’m past 21 days from receiving file</a:t>
            </a:r>
          </a:p>
          <a:p>
            <a:pPr lvl="1"/>
            <a:r>
              <a:rPr lang="en-US" dirty="0"/>
              <a:t>Is there a reasonable basis for resolution?</a:t>
            </a:r>
          </a:p>
          <a:p>
            <a:pPr lvl="1"/>
            <a:r>
              <a:rPr lang="en-US" dirty="0"/>
              <a:t>Is it worth setting a firm deadline for a response?</a:t>
            </a:r>
          </a:p>
          <a:p>
            <a:pPr lvl="1"/>
            <a:r>
              <a:rPr lang="en-US" dirty="0"/>
              <a:t>Ensure parties and IX Coordinator are apprised of where things stand</a:t>
            </a:r>
          </a:p>
          <a:p>
            <a:endParaRPr lang="en-US" dirty="0"/>
          </a:p>
        </p:txBody>
      </p:sp>
      <p:sp>
        <p:nvSpPr>
          <p:cNvPr id="4" name="Text Placeholder 3">
            <a:extLst>
              <a:ext uri="{FF2B5EF4-FFF2-40B4-BE49-F238E27FC236}">
                <a16:creationId xmlns:a16="http://schemas.microsoft.com/office/drawing/2014/main" id="{7A51877B-6435-1D08-F33F-4AF17E36829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827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B308-6517-2625-F487-72C3B1CF1DBF}"/>
              </a:ext>
            </a:extLst>
          </p:cNvPr>
          <p:cNvSpPr>
            <a:spLocks noGrp="1"/>
          </p:cNvSpPr>
          <p:nvPr>
            <p:ph type="title"/>
          </p:nvPr>
        </p:nvSpPr>
        <p:spPr/>
        <p:txBody>
          <a:bodyPr/>
          <a:lstStyle/>
          <a:p>
            <a:pPr algn="ctr"/>
            <a:r>
              <a:rPr lang="en-US" b="1" dirty="0"/>
              <a:t>Return to Hypothetical 1</a:t>
            </a:r>
          </a:p>
        </p:txBody>
      </p:sp>
      <p:sp>
        <p:nvSpPr>
          <p:cNvPr id="3" name="Content Placeholder 2">
            <a:extLst>
              <a:ext uri="{FF2B5EF4-FFF2-40B4-BE49-F238E27FC236}">
                <a16:creationId xmlns:a16="http://schemas.microsoft.com/office/drawing/2014/main" id="{52C6A0D1-AFFC-7FEF-2020-D4AC2BDAB707}"/>
              </a:ext>
            </a:extLst>
          </p:cNvPr>
          <p:cNvSpPr>
            <a:spLocks noGrp="1"/>
          </p:cNvSpPr>
          <p:nvPr>
            <p:ph sz="half" idx="1"/>
          </p:nvPr>
        </p:nvSpPr>
        <p:spPr>
          <a:xfrm>
            <a:off x="243840" y="1825625"/>
            <a:ext cx="5775960" cy="4351338"/>
          </a:xfrm>
        </p:spPr>
        <p:txBody>
          <a:bodyPr>
            <a:normAutofit fontScale="77500" lnSpcReduction="20000"/>
          </a:bodyPr>
          <a:lstStyle/>
          <a:p>
            <a:r>
              <a:rPr lang="en-US" dirty="0"/>
              <a:t>Complainant and Respondent are good friends and attended a party together where they both drank a lot of alcohol</a:t>
            </a:r>
          </a:p>
          <a:p>
            <a:r>
              <a:rPr lang="en-US" dirty="0"/>
              <a:t>They left the party together and went back to Respondent’s residence hall</a:t>
            </a:r>
          </a:p>
          <a:p>
            <a:r>
              <a:rPr lang="en-US" dirty="0"/>
              <a:t>While in Respondent’s room, they had what drunken Respondent believed was consensual intercourse</a:t>
            </a:r>
          </a:p>
          <a:p>
            <a:r>
              <a:rPr lang="en-US" dirty="0"/>
              <a:t>The next day, Complainant texted Respondent that Complainant was mad because Respondent took advantage of her when she was too intoxicated to consent </a:t>
            </a:r>
          </a:p>
          <a:p>
            <a:r>
              <a:rPr lang="en-US" dirty="0"/>
              <a:t>Complainant decided to report Respondent to the Title IX Coordinator  </a:t>
            </a:r>
          </a:p>
          <a:p>
            <a:endParaRPr lang="en-US" dirty="0"/>
          </a:p>
        </p:txBody>
      </p:sp>
      <p:sp>
        <p:nvSpPr>
          <p:cNvPr id="4" name="Content Placeholder 3">
            <a:extLst>
              <a:ext uri="{FF2B5EF4-FFF2-40B4-BE49-F238E27FC236}">
                <a16:creationId xmlns:a16="http://schemas.microsoft.com/office/drawing/2014/main" id="{8D6689B9-28B0-5EFD-0DE2-7C0E83219E85}"/>
              </a:ext>
            </a:extLst>
          </p:cNvPr>
          <p:cNvSpPr>
            <a:spLocks noGrp="1"/>
          </p:cNvSpPr>
          <p:nvPr>
            <p:ph sz="half" idx="2"/>
          </p:nvPr>
        </p:nvSpPr>
        <p:spPr/>
        <p:txBody>
          <a:bodyPr>
            <a:normAutofit/>
          </a:bodyPr>
          <a:lstStyle/>
          <a:p>
            <a:pPr marL="0" indent="0">
              <a:buNone/>
            </a:pPr>
            <a:r>
              <a:rPr lang="en-US" dirty="0"/>
              <a:t>Q1: What are some possible terms for resolution?</a:t>
            </a:r>
          </a:p>
          <a:p>
            <a:pPr marL="0" indent="0">
              <a:buNone/>
            </a:pPr>
            <a:r>
              <a:rPr lang="en-US" dirty="0"/>
              <a:t>Q2: What is role of Title IX Coordinator prior to finalizing agreement? </a:t>
            </a:r>
          </a:p>
        </p:txBody>
      </p:sp>
      <p:sp>
        <p:nvSpPr>
          <p:cNvPr id="5" name="Text Placeholder 4">
            <a:extLst>
              <a:ext uri="{FF2B5EF4-FFF2-40B4-BE49-F238E27FC236}">
                <a16:creationId xmlns:a16="http://schemas.microsoft.com/office/drawing/2014/main" id="{7475F448-F1BE-8D1D-B202-6583A1DBA10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5587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703E-2B91-4E6C-87F6-10A16126D2E2}"/>
              </a:ext>
            </a:extLst>
          </p:cNvPr>
          <p:cNvSpPr>
            <a:spLocks noGrp="1"/>
          </p:cNvSpPr>
          <p:nvPr>
            <p:ph type="title"/>
          </p:nvPr>
        </p:nvSpPr>
        <p:spPr/>
        <p:txBody>
          <a:bodyPr>
            <a:normAutofit/>
          </a:bodyPr>
          <a:lstStyle/>
          <a:p>
            <a:pPr algn="ctr"/>
            <a:r>
              <a:rPr lang="en-US" dirty="0"/>
              <a:t> </a:t>
            </a:r>
            <a:r>
              <a:rPr lang="en-US" b="1" dirty="0"/>
              <a:t>Some Outcome Examples</a:t>
            </a:r>
          </a:p>
        </p:txBody>
      </p:sp>
      <p:sp>
        <p:nvSpPr>
          <p:cNvPr id="3" name="Content Placeholder 2">
            <a:extLst>
              <a:ext uri="{FF2B5EF4-FFF2-40B4-BE49-F238E27FC236}">
                <a16:creationId xmlns:a16="http://schemas.microsoft.com/office/drawing/2014/main" id="{3A191B71-0854-4F7C-996B-0800C9088841}"/>
              </a:ext>
            </a:extLst>
          </p:cNvPr>
          <p:cNvSpPr>
            <a:spLocks noGrp="1"/>
          </p:cNvSpPr>
          <p:nvPr>
            <p:ph idx="1"/>
          </p:nvPr>
        </p:nvSpPr>
        <p:spPr>
          <a:xfrm>
            <a:off x="347135" y="1801701"/>
            <a:ext cx="11568343" cy="3952300"/>
          </a:xfrm>
        </p:spPr>
        <p:txBody>
          <a:bodyPr>
            <a:normAutofit/>
          </a:bodyPr>
          <a:lstStyle/>
          <a:p>
            <a:pPr lvl="1"/>
            <a:r>
              <a:rPr lang="en-US" dirty="0"/>
              <a:t>Administrative accommodations such as adjusting class schedules, changing sections, etc.</a:t>
            </a:r>
          </a:p>
          <a:p>
            <a:pPr lvl="1"/>
            <a:r>
              <a:rPr lang="en-US" dirty="0"/>
              <a:t>Apologies</a:t>
            </a:r>
          </a:p>
          <a:p>
            <a:pPr lvl="1"/>
            <a:r>
              <a:rPr lang="en-US" dirty="0"/>
              <a:t>Voluntary educational, mentoring, or coaching sessions</a:t>
            </a:r>
          </a:p>
          <a:p>
            <a:pPr lvl="1"/>
            <a:r>
              <a:rPr lang="en-US" dirty="0"/>
              <a:t>Relocation or removal from a residence hall or other on-campus housing</a:t>
            </a:r>
          </a:p>
          <a:p>
            <a:pPr lvl="1"/>
            <a:r>
              <a:rPr lang="en-US" dirty="0"/>
              <a:t>Verbal cautions/warnings</a:t>
            </a:r>
          </a:p>
          <a:p>
            <a:pPr lvl="1"/>
            <a:r>
              <a:rPr lang="en-US" dirty="0"/>
              <a:t>Training</a:t>
            </a:r>
          </a:p>
          <a:p>
            <a:pPr lvl="1"/>
            <a:r>
              <a:rPr lang="en-US" dirty="0"/>
              <a:t>Collaborative agreements on behavioral or institutional changes </a:t>
            </a:r>
          </a:p>
          <a:p>
            <a:pPr lvl="1"/>
            <a:r>
              <a:rPr lang="en-US" dirty="0"/>
              <a:t>No on-going contact</a:t>
            </a:r>
          </a:p>
          <a:p>
            <a:pPr lvl="1"/>
            <a:r>
              <a:rPr lang="en-US" dirty="0"/>
              <a:t>Voluntary withdrawal from university ***</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4287D186-969B-B457-BBA9-9FFC8E0A95C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43905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2AF-9E9C-D70F-998A-1749D5A0CAD5}"/>
              </a:ext>
            </a:extLst>
          </p:cNvPr>
          <p:cNvSpPr>
            <a:spLocks noGrp="1"/>
          </p:cNvSpPr>
          <p:nvPr>
            <p:ph type="title"/>
          </p:nvPr>
        </p:nvSpPr>
        <p:spPr/>
        <p:txBody>
          <a:bodyPr/>
          <a:lstStyle/>
          <a:p>
            <a:pPr algn="ctr"/>
            <a:r>
              <a:rPr lang="en-US" b="1" dirty="0"/>
              <a:t>Agreement</a:t>
            </a:r>
          </a:p>
        </p:txBody>
      </p:sp>
      <p:sp>
        <p:nvSpPr>
          <p:cNvPr id="6" name="Content Placeholder 5">
            <a:extLst>
              <a:ext uri="{FF2B5EF4-FFF2-40B4-BE49-F238E27FC236}">
                <a16:creationId xmlns:a16="http://schemas.microsoft.com/office/drawing/2014/main" id="{D6C11E65-6E46-E47A-DAD3-AB8DF74DF1B9}"/>
              </a:ext>
            </a:extLst>
          </p:cNvPr>
          <p:cNvSpPr>
            <a:spLocks noGrp="1"/>
          </p:cNvSpPr>
          <p:nvPr>
            <p:ph sz="half" idx="1"/>
          </p:nvPr>
        </p:nvSpPr>
        <p:spPr>
          <a:xfrm>
            <a:off x="347135" y="1825625"/>
            <a:ext cx="6432972" cy="4351338"/>
          </a:xfrm>
        </p:spPr>
        <p:txBody>
          <a:bodyPr>
            <a:normAutofit fontScale="85000" lnSpcReduction="10000"/>
          </a:bodyPr>
          <a:lstStyle/>
          <a:p>
            <a:pPr marL="514350" indent="-514350">
              <a:buFont typeface="+mj-lt"/>
              <a:buAutoNum type="arabicPeriod"/>
            </a:pPr>
            <a:r>
              <a:rPr lang="en-US" dirty="0"/>
              <a:t>Explanation/background regarding formal complaint, allegations, and implicated </a:t>
            </a:r>
            <a:r>
              <a:rPr lang="en-US" dirty="0" err="1"/>
              <a:t>polic</a:t>
            </a:r>
            <a:r>
              <a:rPr lang="en-US" dirty="0"/>
              <a:t>(</a:t>
            </a:r>
            <a:r>
              <a:rPr lang="en-US" dirty="0" err="1"/>
              <a:t>ies</a:t>
            </a:r>
            <a:r>
              <a:rPr lang="en-US" dirty="0"/>
              <a:t>)</a:t>
            </a:r>
          </a:p>
          <a:p>
            <a:pPr marL="514350" indent="-514350">
              <a:buFont typeface="+mj-lt"/>
              <a:buAutoNum type="arabicPeriod"/>
            </a:pPr>
            <a:r>
              <a:rPr lang="en-US" dirty="0"/>
              <a:t>Notice that this is lieu of a formal finding of a violation or no violation of policy (emphasizing voluntariness)</a:t>
            </a:r>
          </a:p>
          <a:p>
            <a:pPr marL="514350" indent="-514350">
              <a:buFont typeface="+mj-lt"/>
              <a:buAutoNum type="arabicPeriod"/>
            </a:pPr>
            <a:r>
              <a:rPr lang="en-US" dirty="0"/>
              <a:t>Description of what has been agreed upon</a:t>
            </a:r>
          </a:p>
          <a:p>
            <a:pPr marL="514350" indent="-514350">
              <a:buFont typeface="+mj-lt"/>
              <a:buAutoNum type="arabicPeriod"/>
            </a:pPr>
            <a:r>
              <a:rPr lang="en-US" dirty="0"/>
              <a:t>What will occur moving forward including violations of informal resolution agreement</a:t>
            </a:r>
          </a:p>
          <a:p>
            <a:pPr marL="514350" indent="-514350">
              <a:buFont typeface="+mj-lt"/>
              <a:buAutoNum type="arabicPeriod"/>
            </a:pPr>
            <a:r>
              <a:rPr lang="en-US" dirty="0"/>
              <a:t>Future allegations of misconduct against respondent arising out of same facts as underlying complaint (reopening result?)</a:t>
            </a:r>
          </a:p>
          <a:p>
            <a:endParaRPr lang="en-US" dirty="0"/>
          </a:p>
        </p:txBody>
      </p:sp>
      <p:pic>
        <p:nvPicPr>
          <p:cNvPr id="6146" name="Picture 2" descr="Kool And The Gang – Celebration (1980, Vinyl) - Discogs">
            <a:extLst>
              <a:ext uri="{FF2B5EF4-FFF2-40B4-BE49-F238E27FC236}">
                <a16:creationId xmlns:a16="http://schemas.microsoft.com/office/drawing/2014/main" id="{7EC81DDA-2A5B-232E-F5FE-CFAC6F81C5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271438" y="158178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BA42ACB-8821-15DE-5583-8FA8A7A3B61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38350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2AF-9E9C-D70F-998A-1749D5A0CAD5}"/>
              </a:ext>
            </a:extLst>
          </p:cNvPr>
          <p:cNvSpPr>
            <a:spLocks noGrp="1"/>
          </p:cNvSpPr>
          <p:nvPr>
            <p:ph type="title"/>
          </p:nvPr>
        </p:nvSpPr>
        <p:spPr/>
        <p:txBody>
          <a:bodyPr/>
          <a:lstStyle/>
          <a:p>
            <a:pPr algn="ctr"/>
            <a:r>
              <a:rPr lang="en-US" b="1" dirty="0"/>
              <a:t>Agreement</a:t>
            </a:r>
          </a:p>
        </p:txBody>
      </p:sp>
      <p:sp>
        <p:nvSpPr>
          <p:cNvPr id="6" name="Content Placeholder 5">
            <a:extLst>
              <a:ext uri="{FF2B5EF4-FFF2-40B4-BE49-F238E27FC236}">
                <a16:creationId xmlns:a16="http://schemas.microsoft.com/office/drawing/2014/main" id="{D6C11E65-6E46-E47A-DAD3-AB8DF74DF1B9}"/>
              </a:ext>
            </a:extLst>
          </p:cNvPr>
          <p:cNvSpPr>
            <a:spLocks noGrp="1"/>
          </p:cNvSpPr>
          <p:nvPr>
            <p:ph sz="half" idx="1"/>
          </p:nvPr>
        </p:nvSpPr>
        <p:spPr>
          <a:xfrm>
            <a:off x="347135" y="1825625"/>
            <a:ext cx="5672665" cy="4351338"/>
          </a:xfrm>
        </p:spPr>
        <p:txBody>
          <a:bodyPr>
            <a:normAutofit fontScale="92500" lnSpcReduction="10000"/>
          </a:bodyPr>
          <a:lstStyle/>
          <a:p>
            <a:pPr marL="514350" indent="-514350">
              <a:buFont typeface="+mj-lt"/>
              <a:buAutoNum type="arabicPeriod" startAt="6"/>
            </a:pPr>
            <a:r>
              <a:rPr lang="en-US" dirty="0"/>
              <a:t>Future discipline of respondent</a:t>
            </a:r>
          </a:p>
          <a:p>
            <a:pPr marL="514350" indent="-514350">
              <a:buFont typeface="+mj-lt"/>
              <a:buAutoNum type="arabicPeriod" startAt="6"/>
            </a:pPr>
            <a:r>
              <a:rPr lang="en-US" dirty="0"/>
              <a:t>Confidentiality </a:t>
            </a:r>
          </a:p>
          <a:p>
            <a:pPr marL="514350" indent="-514350">
              <a:buFont typeface="+mj-lt"/>
              <a:buAutoNum type="arabicPeriod" startAt="6"/>
            </a:pPr>
            <a:r>
              <a:rPr lang="en-US" dirty="0"/>
              <a:t>Explicit notice that each party is agreeable to these outcomes </a:t>
            </a:r>
          </a:p>
          <a:p>
            <a:pPr marL="514350" indent="-514350">
              <a:buFont typeface="+mj-lt"/>
              <a:buAutoNum type="arabicPeriod" startAt="6"/>
            </a:pPr>
            <a:r>
              <a:rPr lang="en-US" dirty="0"/>
              <a:t>Notice regarding institution’s commitment to campus free from discrimination and harassment and anti-retaliation language </a:t>
            </a:r>
          </a:p>
          <a:p>
            <a:pPr marL="514350" indent="-514350">
              <a:buFont typeface="+mj-lt"/>
              <a:buAutoNum type="arabicPeriod" startAt="6"/>
            </a:pPr>
            <a:r>
              <a:rPr lang="en-US" dirty="0"/>
              <a:t>Signatures and dates for the parties, as well as Title IX Coordinator </a:t>
            </a:r>
          </a:p>
          <a:p>
            <a:endParaRPr lang="en-US" dirty="0"/>
          </a:p>
        </p:txBody>
      </p:sp>
      <p:pic>
        <p:nvPicPr>
          <p:cNvPr id="6146" name="Picture 2" descr="Kool And The Gang – Celebration (1980, Vinyl) - Discogs">
            <a:extLst>
              <a:ext uri="{FF2B5EF4-FFF2-40B4-BE49-F238E27FC236}">
                <a16:creationId xmlns:a16="http://schemas.microsoft.com/office/drawing/2014/main" id="{7EC81DDA-2A5B-232E-F5FE-CFAC6F81C5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108878" y="164274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18F0BBD-0969-9CE6-BA8A-A36A2CEDE96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4514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76FF-B6BB-C257-C19D-888591546646}"/>
              </a:ext>
            </a:extLst>
          </p:cNvPr>
          <p:cNvSpPr>
            <a:spLocks noGrp="1"/>
          </p:cNvSpPr>
          <p:nvPr>
            <p:ph type="title"/>
          </p:nvPr>
        </p:nvSpPr>
        <p:spPr/>
        <p:txBody>
          <a:bodyPr>
            <a:normAutofit/>
          </a:bodyPr>
          <a:lstStyle/>
          <a:p>
            <a:r>
              <a:rPr lang="en-US" b="1" dirty="0"/>
              <a:t>Example Confidentiality Language in Agreements </a:t>
            </a:r>
          </a:p>
        </p:txBody>
      </p:sp>
      <p:sp>
        <p:nvSpPr>
          <p:cNvPr id="3" name="Content Placeholder 2">
            <a:extLst>
              <a:ext uri="{FF2B5EF4-FFF2-40B4-BE49-F238E27FC236}">
                <a16:creationId xmlns:a16="http://schemas.microsoft.com/office/drawing/2014/main" id="{9031DFEB-ECEA-16C2-C8E0-8A9AB460FBAB}"/>
              </a:ext>
            </a:extLst>
          </p:cNvPr>
          <p:cNvSpPr>
            <a:spLocks noGrp="1"/>
          </p:cNvSpPr>
          <p:nvPr>
            <p:ph idx="1"/>
          </p:nvPr>
        </p:nvSpPr>
        <p:spPr/>
        <p:txBody>
          <a:bodyPr/>
          <a:lstStyle/>
          <a:p>
            <a:r>
              <a:rPr lang="en-US" sz="2400" dirty="0">
                <a:latin typeface="Arial" panose="020B0604020202020204" pitchFamily="34" charset="0"/>
                <a:ea typeface="Times New Roman" panose="02020603050405020304" pitchFamily="18" charset="0"/>
              </a:rPr>
              <a:t>“I agree that to the extent permitted by law, I will not use information obtained and utilized during informal resolution in any other institutional process (including investigative resolution under the Policy if informal resolution does not result in an agreement) or legal proceeding, though information documented and/or shared during informal resolution could be subpoenaed by law enforcement if a criminal investigation or civil suit is initiated.”</a:t>
            </a:r>
            <a:endParaRPr lang="en-US" dirty="0"/>
          </a:p>
        </p:txBody>
      </p:sp>
      <p:sp>
        <p:nvSpPr>
          <p:cNvPr id="4" name="Text Placeholder 3">
            <a:extLst>
              <a:ext uri="{FF2B5EF4-FFF2-40B4-BE49-F238E27FC236}">
                <a16:creationId xmlns:a16="http://schemas.microsoft.com/office/drawing/2014/main" id="{8D0A0F36-C9D6-09AD-F11F-79A6C893D2B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1306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313E-D3A5-4562-96BB-CCEFCE322F9E}"/>
              </a:ext>
            </a:extLst>
          </p:cNvPr>
          <p:cNvSpPr>
            <a:spLocks noGrp="1"/>
          </p:cNvSpPr>
          <p:nvPr>
            <p:ph type="title"/>
          </p:nvPr>
        </p:nvSpPr>
        <p:spPr/>
        <p:txBody>
          <a:bodyPr>
            <a:normAutofit/>
          </a:bodyPr>
          <a:lstStyle/>
          <a:p>
            <a:pPr algn="ctr"/>
            <a:r>
              <a:rPr lang="en-US" sz="4000" b="1" dirty="0"/>
              <a:t>Post-Conference: Monitoring </a:t>
            </a:r>
          </a:p>
        </p:txBody>
      </p:sp>
      <p:sp>
        <p:nvSpPr>
          <p:cNvPr id="3" name="Content Placeholder 2">
            <a:extLst>
              <a:ext uri="{FF2B5EF4-FFF2-40B4-BE49-F238E27FC236}">
                <a16:creationId xmlns:a16="http://schemas.microsoft.com/office/drawing/2014/main" id="{BE598833-EA46-43DA-94F3-6D4D89B4AEEE}"/>
              </a:ext>
            </a:extLst>
          </p:cNvPr>
          <p:cNvSpPr>
            <a:spLocks noGrp="1"/>
          </p:cNvSpPr>
          <p:nvPr>
            <p:ph idx="1"/>
          </p:nvPr>
        </p:nvSpPr>
        <p:spPr/>
        <p:txBody>
          <a:bodyPr/>
          <a:lstStyle/>
          <a:p>
            <a:r>
              <a:rPr lang="en-US" dirty="0"/>
              <a:t>This is mission critical!</a:t>
            </a:r>
          </a:p>
          <a:p>
            <a:r>
              <a:rPr lang="en-US" dirty="0"/>
              <a:t>Clarity on who is responsible</a:t>
            </a:r>
          </a:p>
          <a:p>
            <a:r>
              <a:rPr lang="en-US" dirty="0"/>
              <a:t>Hypo: Respondent becomes non-responsive and does not participate in agreed-to educational activities. </a:t>
            </a:r>
          </a:p>
          <a:p>
            <a:r>
              <a:rPr lang="en-US" dirty="0"/>
              <a:t>How do we enforce? </a:t>
            </a:r>
          </a:p>
        </p:txBody>
      </p:sp>
      <p:sp>
        <p:nvSpPr>
          <p:cNvPr id="4" name="Text Placeholder 3">
            <a:extLst>
              <a:ext uri="{FF2B5EF4-FFF2-40B4-BE49-F238E27FC236}">
                <a16:creationId xmlns:a16="http://schemas.microsoft.com/office/drawing/2014/main" id="{2D8112A4-8A1B-E341-1EC7-F5A4651417A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5345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678155 I'm so tired of being tired. Sure as night will follow day most  things I worry about will never happen anyway. | Tom Petty quote - Rare  Gallery HD Wallpapers">
            <a:extLst>
              <a:ext uri="{FF2B5EF4-FFF2-40B4-BE49-F238E27FC236}">
                <a16:creationId xmlns:a16="http://schemas.microsoft.com/office/drawing/2014/main" id="{869DF7A7-5B57-E8FB-242D-C0741A1F47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80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290B-8ACB-41AC-A5A3-5B7DB7CEE639}"/>
              </a:ext>
            </a:extLst>
          </p:cNvPr>
          <p:cNvSpPr>
            <a:spLocks noGrp="1"/>
          </p:cNvSpPr>
          <p:nvPr>
            <p:ph type="title"/>
          </p:nvPr>
        </p:nvSpPr>
        <p:spPr/>
        <p:txBody>
          <a:bodyPr/>
          <a:lstStyle/>
          <a:p>
            <a:pPr algn="ctr"/>
            <a:r>
              <a:rPr lang="en-US" b="1" dirty="0"/>
              <a:t>No Celebration!</a:t>
            </a:r>
          </a:p>
        </p:txBody>
      </p:sp>
      <p:sp>
        <p:nvSpPr>
          <p:cNvPr id="3" name="Content Placeholder 2">
            <a:extLst>
              <a:ext uri="{FF2B5EF4-FFF2-40B4-BE49-F238E27FC236}">
                <a16:creationId xmlns:a16="http://schemas.microsoft.com/office/drawing/2014/main" id="{9D52A23C-CAC2-42AC-BAA9-168F6261DECA}"/>
              </a:ext>
            </a:extLst>
          </p:cNvPr>
          <p:cNvSpPr>
            <a:spLocks noGrp="1"/>
          </p:cNvSpPr>
          <p:nvPr>
            <p:ph idx="1"/>
          </p:nvPr>
        </p:nvSpPr>
        <p:spPr/>
        <p:txBody>
          <a:bodyPr>
            <a:normAutofit/>
          </a:bodyPr>
          <a:lstStyle/>
          <a:p>
            <a:r>
              <a:rPr lang="en-US" dirty="0"/>
              <a:t>Either party may withdraw their consent to participate in informal resolution at any time before a resolution has been finalized.</a:t>
            </a:r>
          </a:p>
          <a:p>
            <a:r>
              <a:rPr lang="en-US" dirty="0"/>
              <a:t>Advise Title IX Coordinator</a:t>
            </a:r>
          </a:p>
          <a:p>
            <a:r>
              <a:rPr lang="en-US" dirty="0"/>
              <a:t>Document process ended </a:t>
            </a:r>
          </a:p>
        </p:txBody>
      </p:sp>
      <p:sp>
        <p:nvSpPr>
          <p:cNvPr id="4" name="Text Placeholder 3">
            <a:extLst>
              <a:ext uri="{FF2B5EF4-FFF2-40B4-BE49-F238E27FC236}">
                <a16:creationId xmlns:a16="http://schemas.microsoft.com/office/drawing/2014/main" id="{0FED32B5-323C-F33C-63FC-6FE01233991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48420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8C92-A017-AF2C-9182-D987BB3AAC3B}"/>
              </a:ext>
            </a:extLst>
          </p:cNvPr>
          <p:cNvSpPr>
            <a:spLocks noGrp="1"/>
          </p:cNvSpPr>
          <p:nvPr>
            <p:ph type="title"/>
          </p:nvPr>
        </p:nvSpPr>
        <p:spPr>
          <a:xfrm>
            <a:off x="149608" y="943833"/>
            <a:ext cx="11568343" cy="1325563"/>
          </a:xfrm>
        </p:spPr>
        <p:txBody>
          <a:bodyPr/>
          <a:lstStyle/>
          <a:p>
            <a:pPr algn="ctr"/>
            <a:r>
              <a:rPr lang="en-US" b="1" dirty="0"/>
              <a:t>Guideposts (One More Time)</a:t>
            </a:r>
          </a:p>
        </p:txBody>
      </p:sp>
      <p:sp>
        <p:nvSpPr>
          <p:cNvPr id="3" name="Content Placeholder 2">
            <a:extLst>
              <a:ext uri="{FF2B5EF4-FFF2-40B4-BE49-F238E27FC236}">
                <a16:creationId xmlns:a16="http://schemas.microsoft.com/office/drawing/2014/main" id="{46E19A6E-D449-C69B-E35E-05914A0F430F}"/>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Respond to known acts of sexual harassment in a manner that is not “clearly unreasonable”</a:t>
            </a:r>
          </a:p>
          <a:p>
            <a:pPr marL="514350" indent="-514350">
              <a:buFont typeface="+mj-lt"/>
              <a:buAutoNum type="arabicPeriod"/>
            </a:pPr>
            <a:r>
              <a:rPr lang="en-US" dirty="0"/>
              <a:t>Complainant: Continue in educational program</a:t>
            </a:r>
          </a:p>
          <a:p>
            <a:pPr marL="514350" indent="-514350">
              <a:buFont typeface="+mj-lt"/>
              <a:buAutoNum type="arabicPeriod"/>
            </a:pPr>
            <a:r>
              <a:rPr lang="en-US" dirty="0"/>
              <a:t>Respondent: Continue in educational program so long as there is no harm to campus community</a:t>
            </a:r>
          </a:p>
          <a:p>
            <a:pPr marL="514350" indent="-514350">
              <a:buFont typeface="+mj-lt"/>
              <a:buAutoNum type="arabicPeriod"/>
            </a:pPr>
            <a:r>
              <a:rPr lang="en-US" dirty="0"/>
              <a:t>The perspective is peacemaking, supportive, and educational – it’s not confrontational, punishment-oriented, or overly legalistic</a:t>
            </a:r>
          </a:p>
          <a:p>
            <a:pPr marL="514350" indent="-514350">
              <a:buFont typeface="+mj-lt"/>
              <a:buAutoNum type="arabicPeriod"/>
            </a:pPr>
            <a:r>
              <a:rPr lang="en-US" dirty="0"/>
              <a:t>Keep the parties posted</a:t>
            </a:r>
          </a:p>
          <a:p>
            <a:pPr marL="514350" indent="-514350">
              <a:buFont typeface="+mj-lt"/>
              <a:buAutoNum type="arabicPeriod"/>
            </a:pPr>
            <a:r>
              <a:rPr lang="en-US" dirty="0"/>
              <a:t>Be honest with the parties, but stress they control outcome (this is voluntary!)</a:t>
            </a:r>
          </a:p>
          <a:p>
            <a:pPr marL="514350" indent="-514350">
              <a:buFont typeface="+mj-lt"/>
              <a:buAutoNum type="arabicPeriod"/>
            </a:pPr>
            <a:r>
              <a:rPr lang="en-US" dirty="0"/>
              <a:t>Be timely</a:t>
            </a:r>
          </a:p>
          <a:p>
            <a:pPr marL="514350" indent="-514350">
              <a:buFont typeface="+mj-lt"/>
              <a:buAutoNum type="arabicPeriod"/>
            </a:pPr>
            <a:endParaRPr lang="en-US" dirty="0"/>
          </a:p>
        </p:txBody>
      </p:sp>
      <p:sp>
        <p:nvSpPr>
          <p:cNvPr id="4" name="Text Placeholder 3">
            <a:extLst>
              <a:ext uri="{FF2B5EF4-FFF2-40B4-BE49-F238E27FC236}">
                <a16:creationId xmlns:a16="http://schemas.microsoft.com/office/drawing/2014/main" id="{3C8AB067-0D85-781A-2432-71CD5958B39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0963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794E-F39E-8DDC-73C6-050C75FDBB79}"/>
              </a:ext>
            </a:extLst>
          </p:cNvPr>
          <p:cNvSpPr>
            <a:spLocks noGrp="1"/>
          </p:cNvSpPr>
          <p:nvPr>
            <p:ph type="title"/>
          </p:nvPr>
        </p:nvSpPr>
        <p:spPr/>
        <p:txBody>
          <a:bodyPr/>
          <a:lstStyle/>
          <a:p>
            <a:pPr algn="ctr"/>
            <a:r>
              <a:rPr lang="en-US" b="1" dirty="0"/>
              <a:t>First Principles: Overarching</a:t>
            </a:r>
            <a:r>
              <a:rPr lang="en-US" sz="4400" b="1" dirty="0"/>
              <a:t> Title IX Duty</a:t>
            </a:r>
            <a:endParaRPr lang="en-US" dirty="0"/>
          </a:p>
        </p:txBody>
      </p:sp>
      <p:sp>
        <p:nvSpPr>
          <p:cNvPr id="3" name="Content Placeholder 2">
            <a:extLst>
              <a:ext uri="{FF2B5EF4-FFF2-40B4-BE49-F238E27FC236}">
                <a16:creationId xmlns:a16="http://schemas.microsoft.com/office/drawing/2014/main" id="{C2869D8F-3A02-18D3-D4A5-41F107A3A336}"/>
              </a:ext>
            </a:extLst>
          </p:cNvPr>
          <p:cNvSpPr>
            <a:spLocks noGrp="1"/>
          </p:cNvSpPr>
          <p:nvPr>
            <p:ph sz="half" idx="1"/>
          </p:nvPr>
        </p:nvSpPr>
        <p:spPr/>
        <p:txBody>
          <a:bodyPr/>
          <a:lstStyle/>
          <a:p>
            <a:pPr marL="0" indent="0" algn="ctr">
              <a:buNone/>
            </a:pPr>
            <a:r>
              <a:rPr lang="en-US" b="1" dirty="0"/>
              <a:t>Prevent/</a:t>
            </a:r>
            <a:r>
              <a:rPr lang="en-US" b="1" dirty="0">
                <a:highlight>
                  <a:srgbClr val="FFFF00"/>
                </a:highlight>
              </a:rPr>
              <a:t>Remedy</a:t>
            </a:r>
            <a:r>
              <a:rPr lang="en-US" b="1" dirty="0"/>
              <a:t> Sex Discrimination!</a:t>
            </a:r>
          </a:p>
          <a:p>
            <a:pPr marL="514350" indent="-514350">
              <a:buAutoNum type="arabicPeriod"/>
            </a:pPr>
            <a:r>
              <a:rPr lang="en-US" dirty="0"/>
              <a:t>Supportive measures</a:t>
            </a:r>
          </a:p>
          <a:p>
            <a:pPr marL="514350" indent="-514350">
              <a:buAutoNum type="arabicPeriod"/>
            </a:pPr>
            <a:r>
              <a:rPr lang="en-US" dirty="0"/>
              <a:t>Equitable treatment</a:t>
            </a:r>
          </a:p>
          <a:p>
            <a:pPr marL="514350" indent="-514350">
              <a:buAutoNum type="arabicPeriod"/>
            </a:pPr>
            <a:r>
              <a:rPr lang="en-US" dirty="0"/>
              <a:t>Respond to known acts of sexual harassment in a manner that is not “clearly unreasonable”</a:t>
            </a:r>
          </a:p>
        </p:txBody>
      </p:sp>
      <p:sp>
        <p:nvSpPr>
          <p:cNvPr id="4" name="Content Placeholder 3">
            <a:extLst>
              <a:ext uri="{FF2B5EF4-FFF2-40B4-BE49-F238E27FC236}">
                <a16:creationId xmlns:a16="http://schemas.microsoft.com/office/drawing/2014/main" id="{D33B4F63-C004-13F6-B2CA-E98574AE9118}"/>
              </a:ext>
            </a:extLst>
          </p:cNvPr>
          <p:cNvSpPr>
            <a:spLocks noGrp="1"/>
          </p:cNvSpPr>
          <p:nvPr>
            <p:ph sz="half" idx="2"/>
          </p:nvPr>
        </p:nvSpPr>
        <p:spPr/>
        <p:txBody>
          <a:bodyPr/>
          <a:lstStyle/>
          <a:p>
            <a:pPr marL="0" indent="0">
              <a:buNone/>
            </a:pPr>
            <a:r>
              <a:rPr lang="en-US" b="1" dirty="0"/>
              <a:t>Generic Hypo: </a:t>
            </a:r>
            <a:r>
              <a:rPr lang="en-US" dirty="0"/>
              <a:t>Your president has asked you to explain to him why the university’s response to a report of sex harassment was not clearly unreasonable.</a:t>
            </a:r>
          </a:p>
          <a:p>
            <a:pPr marL="0" indent="0">
              <a:buNone/>
            </a:pPr>
            <a:r>
              <a:rPr lang="en-US" i="1" dirty="0"/>
              <a:t>What facts would you want to be able to cite?</a:t>
            </a:r>
          </a:p>
        </p:txBody>
      </p:sp>
      <p:sp>
        <p:nvSpPr>
          <p:cNvPr id="5" name="Text Placeholder 4">
            <a:extLst>
              <a:ext uri="{FF2B5EF4-FFF2-40B4-BE49-F238E27FC236}">
                <a16:creationId xmlns:a16="http://schemas.microsoft.com/office/drawing/2014/main" id="{A589940C-406F-135E-E40C-CD8E6E8AD68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6391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255 Best Questions To Ask To Get To Know Someone">
            <a:extLst>
              <a:ext uri="{FF2B5EF4-FFF2-40B4-BE49-F238E27FC236}">
                <a16:creationId xmlns:a16="http://schemas.microsoft.com/office/drawing/2014/main" id="{8CD2E32C-E96A-A246-E4D9-954037EA83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20" r="387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0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18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9083-D577-D86F-939F-704D9FD0EABB}"/>
              </a:ext>
            </a:extLst>
          </p:cNvPr>
          <p:cNvSpPr>
            <a:spLocks noGrp="1"/>
          </p:cNvSpPr>
          <p:nvPr>
            <p:ph type="title"/>
          </p:nvPr>
        </p:nvSpPr>
        <p:spPr/>
        <p:txBody>
          <a:bodyPr/>
          <a:lstStyle/>
          <a:p>
            <a:pPr algn="ctr"/>
            <a:r>
              <a:rPr lang="en-US" b="1" dirty="0"/>
              <a:t>What Are The Shortcomings of Investigation/Adjudication?</a:t>
            </a:r>
          </a:p>
        </p:txBody>
      </p:sp>
      <p:pic>
        <p:nvPicPr>
          <p:cNvPr id="2054" name="Picture 6" descr="A Day in the Life - Uncas - Kendal at Lexington">
            <a:extLst>
              <a:ext uri="{FF2B5EF4-FFF2-40B4-BE49-F238E27FC236}">
                <a16:creationId xmlns:a16="http://schemas.microsoft.com/office/drawing/2014/main" id="{FC77D5A8-E0EB-1981-207D-5608FF729F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4237" y="2164767"/>
            <a:ext cx="3952875" cy="3952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8079B4C-C269-143B-B8A0-E164E35B4BE8}"/>
              </a:ext>
            </a:extLst>
          </p:cNvPr>
          <p:cNvSpPr>
            <a:spLocks noGrp="1"/>
          </p:cNvSpPr>
          <p:nvPr>
            <p:ph type="body" sz="quarter" idx="10"/>
          </p:nvPr>
        </p:nvSpPr>
        <p:spPr/>
        <p:txBody>
          <a:bodyPr/>
          <a:lstStyle/>
          <a:p>
            <a:endParaRPr lang="en-US" dirty="0"/>
          </a:p>
        </p:txBody>
      </p:sp>
      <p:pic>
        <p:nvPicPr>
          <p:cNvPr id="6" name="Content Placeholder 5">
            <a:extLst>
              <a:ext uri="{FF2B5EF4-FFF2-40B4-BE49-F238E27FC236}">
                <a16:creationId xmlns:a16="http://schemas.microsoft.com/office/drawing/2014/main" id="{909CD774-1B7F-BBD9-041B-F183F99A707B}"/>
              </a:ext>
            </a:extLst>
          </p:cNvPr>
          <p:cNvPicPr>
            <a:picLocks noGrp="1" noChangeAspect="1"/>
          </p:cNvPicPr>
          <p:nvPr>
            <p:ph sz="half" idx="4294967295"/>
          </p:nvPr>
        </p:nvPicPr>
        <p:blipFill>
          <a:blip r:embed="rId3"/>
          <a:stretch>
            <a:fillRect/>
          </a:stretch>
        </p:blipFill>
        <p:spPr>
          <a:xfrm>
            <a:off x="6424948" y="2132594"/>
            <a:ext cx="4452636" cy="3931920"/>
          </a:xfrm>
          <a:prstGeom prst="rect">
            <a:avLst/>
          </a:prstGeom>
        </p:spPr>
      </p:pic>
    </p:spTree>
    <p:extLst>
      <p:ext uri="{BB962C8B-B14F-4D97-AF65-F5344CB8AC3E}">
        <p14:creationId xmlns:p14="http://schemas.microsoft.com/office/powerpoint/2010/main" val="298301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ECF8-9288-4E13-A12E-A40D3B11C8B5}"/>
              </a:ext>
            </a:extLst>
          </p:cNvPr>
          <p:cNvSpPr>
            <a:spLocks noGrp="1"/>
          </p:cNvSpPr>
          <p:nvPr>
            <p:ph type="title"/>
          </p:nvPr>
        </p:nvSpPr>
        <p:spPr/>
        <p:txBody>
          <a:bodyPr>
            <a:noAutofit/>
          </a:bodyPr>
          <a:lstStyle/>
          <a:p>
            <a:pPr algn="ctr"/>
            <a:r>
              <a:rPr lang="en-US" sz="3733" b="1" dirty="0"/>
              <a:t>The Law (Now): Informal Resolution &amp; Regulations </a:t>
            </a:r>
          </a:p>
        </p:txBody>
      </p:sp>
      <p:sp>
        <p:nvSpPr>
          <p:cNvPr id="3" name="Content Placeholder 2">
            <a:extLst>
              <a:ext uri="{FF2B5EF4-FFF2-40B4-BE49-F238E27FC236}">
                <a16:creationId xmlns:a16="http://schemas.microsoft.com/office/drawing/2014/main" id="{83D87817-A834-4DCB-AE9A-F4C648C19B15}"/>
              </a:ext>
            </a:extLst>
          </p:cNvPr>
          <p:cNvSpPr>
            <a:spLocks noGrp="1"/>
          </p:cNvSpPr>
          <p:nvPr>
            <p:ph idx="1"/>
          </p:nvPr>
        </p:nvSpPr>
        <p:spPr>
          <a:xfrm>
            <a:off x="313510" y="2038525"/>
            <a:ext cx="11568343" cy="4181302"/>
          </a:xfrm>
        </p:spPr>
        <p:txBody>
          <a:bodyPr>
            <a:normAutofit lnSpcReduction="10000"/>
          </a:bodyPr>
          <a:lstStyle/>
          <a:p>
            <a:pPr marL="0" indent="0">
              <a:buNone/>
            </a:pPr>
            <a:r>
              <a:rPr lang="en-US" sz="1867" dirty="0"/>
              <a:t>“[A]t any time prior to reaching a determination regarding responsibility the recipient </a:t>
            </a:r>
            <a:r>
              <a:rPr lang="en-US" sz="1867" b="1" dirty="0"/>
              <a:t>may</a:t>
            </a:r>
            <a:r>
              <a:rPr lang="en-US" sz="1867" dirty="0"/>
              <a:t> facilitate an informal resolution process, such as mediation, that does not involve a full investigation and adjudication, provided that the recipient . . .”</a:t>
            </a:r>
          </a:p>
          <a:p>
            <a:pPr>
              <a:buFont typeface="Wingdings" panose="05000000000000000000" pitchFamily="2" charset="2"/>
              <a:buChar char="Ø"/>
            </a:pPr>
            <a:r>
              <a:rPr lang="en-US" sz="1867" dirty="0"/>
              <a:t>(</a:t>
            </a:r>
            <a:r>
              <a:rPr lang="en-US" sz="1867" dirty="0" err="1"/>
              <a:t>i</a:t>
            </a:r>
            <a:r>
              <a:rPr lang="en-US" sz="1867" dirty="0"/>
              <a:t>) Provides to the parties a </a:t>
            </a:r>
            <a:r>
              <a:rPr lang="en-US" sz="1867" b="1" dirty="0"/>
              <a:t>written notice</a:t>
            </a:r>
            <a:r>
              <a:rPr lang="en-US" sz="1867" dirty="0"/>
              <a:t> disclosing: the </a:t>
            </a:r>
            <a:r>
              <a:rPr lang="en-US" sz="1867" b="1" dirty="0"/>
              <a:t>allegations</a:t>
            </a:r>
            <a:r>
              <a:rPr lang="en-US" sz="1867" dirty="0"/>
              <a:t>, the </a:t>
            </a:r>
            <a:r>
              <a:rPr lang="en-US" sz="1867" b="1" dirty="0"/>
              <a:t>requirements of the informal resolution process</a:t>
            </a:r>
            <a:r>
              <a:rPr lang="en-US" sz="1867" dirty="0"/>
              <a:t> including the circumstances under which it precludes the parties from resuming a formal complaint arising from the same allegations, </a:t>
            </a:r>
          </a:p>
          <a:p>
            <a:pPr lvl="1"/>
            <a:r>
              <a:rPr lang="en-US" sz="1867" dirty="0"/>
              <a:t>provided, however, that </a:t>
            </a:r>
            <a:r>
              <a:rPr lang="en-US" sz="1867" b="1" dirty="0"/>
              <a:t>at any time prior to agreeing to a resolution</a:t>
            </a:r>
            <a:r>
              <a:rPr lang="en-US" sz="1867" dirty="0"/>
              <a:t>, any party has the </a:t>
            </a:r>
            <a:r>
              <a:rPr lang="en-US" sz="1867" b="1" dirty="0"/>
              <a:t>right to withdraw </a:t>
            </a:r>
            <a:r>
              <a:rPr lang="en-US" sz="1867" dirty="0"/>
              <a:t>from the informal resolution process and resume the grievance process with respect to the formal complaint, and </a:t>
            </a:r>
          </a:p>
          <a:p>
            <a:pPr lvl="1"/>
            <a:r>
              <a:rPr lang="en-US" sz="1867" dirty="0"/>
              <a:t>any </a:t>
            </a:r>
            <a:r>
              <a:rPr lang="en-US" sz="1867" b="1" dirty="0"/>
              <a:t>consequences</a:t>
            </a:r>
            <a:r>
              <a:rPr lang="en-US" sz="1867" dirty="0"/>
              <a:t> resulting from participating in the informal resolution process, including the records that will be maintained or could be shared (*7 years); </a:t>
            </a:r>
          </a:p>
          <a:p>
            <a:pPr>
              <a:buFont typeface="Wingdings" panose="05000000000000000000" pitchFamily="2" charset="2"/>
              <a:buChar char="Ø"/>
            </a:pPr>
            <a:r>
              <a:rPr lang="en-US" sz="1867" dirty="0"/>
              <a:t>(ii) Obtains the parties’ </a:t>
            </a:r>
            <a:r>
              <a:rPr lang="en-US" sz="1867" b="1" u="sng" dirty="0"/>
              <a:t>voluntary</a:t>
            </a:r>
            <a:r>
              <a:rPr lang="en-US" sz="1867" b="1" dirty="0"/>
              <a:t>, written consent</a:t>
            </a:r>
            <a:r>
              <a:rPr lang="en-US" sz="1867" dirty="0"/>
              <a:t> to the informal resolution process; and</a:t>
            </a:r>
          </a:p>
          <a:p>
            <a:pPr>
              <a:buFont typeface="Wingdings" panose="05000000000000000000" pitchFamily="2" charset="2"/>
              <a:buChar char="Ø"/>
            </a:pPr>
            <a:r>
              <a:rPr lang="en-US" sz="1867" dirty="0"/>
              <a:t>(iii) Does </a:t>
            </a:r>
            <a:r>
              <a:rPr lang="en-US" sz="1867" b="1" dirty="0">
                <a:solidFill>
                  <a:srgbClr val="FF0000"/>
                </a:solidFill>
              </a:rPr>
              <a:t>not</a:t>
            </a:r>
            <a:r>
              <a:rPr lang="en-US" sz="1867" dirty="0"/>
              <a:t> offer or facilitate an informal resolution process to resolve allegations that an </a:t>
            </a:r>
            <a:r>
              <a:rPr lang="en-US" sz="1867" b="1" dirty="0"/>
              <a:t>employee sexually harassed a student</a:t>
            </a:r>
            <a:r>
              <a:rPr lang="en-US" sz="1867" dirty="0"/>
              <a:t>.</a:t>
            </a:r>
          </a:p>
          <a:p>
            <a:pPr marL="0" indent="0" algn="just">
              <a:buNone/>
            </a:pPr>
            <a:endParaRPr lang="da-DK" sz="2133" dirty="0"/>
          </a:p>
        </p:txBody>
      </p:sp>
      <p:sp>
        <p:nvSpPr>
          <p:cNvPr id="4" name="Text Placeholder 3">
            <a:extLst>
              <a:ext uri="{FF2B5EF4-FFF2-40B4-BE49-F238E27FC236}">
                <a16:creationId xmlns:a16="http://schemas.microsoft.com/office/drawing/2014/main" id="{B5CB4E97-6B46-3685-97D5-1C37B44CD9A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3587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284-D903-7948-3772-C8875BE83311}"/>
              </a:ext>
            </a:extLst>
          </p:cNvPr>
          <p:cNvSpPr>
            <a:spLocks noGrp="1"/>
          </p:cNvSpPr>
          <p:nvPr>
            <p:ph type="title"/>
          </p:nvPr>
        </p:nvSpPr>
        <p:spPr/>
        <p:txBody>
          <a:bodyPr/>
          <a:lstStyle/>
          <a:p>
            <a:pPr algn="ctr"/>
            <a:r>
              <a:rPr lang="en-US" b="1" dirty="0"/>
              <a:t>Break That Down</a:t>
            </a:r>
          </a:p>
        </p:txBody>
      </p:sp>
      <p:sp>
        <p:nvSpPr>
          <p:cNvPr id="3" name="Content Placeholder 2">
            <a:extLst>
              <a:ext uri="{FF2B5EF4-FFF2-40B4-BE49-F238E27FC236}">
                <a16:creationId xmlns:a16="http://schemas.microsoft.com/office/drawing/2014/main" id="{824AE013-E3DD-B3A2-F094-5499A4632E77}"/>
              </a:ext>
            </a:extLst>
          </p:cNvPr>
          <p:cNvSpPr>
            <a:spLocks noGrp="1"/>
          </p:cNvSpPr>
          <p:nvPr>
            <p:ph sz="half" idx="1"/>
          </p:nvPr>
        </p:nvSpPr>
        <p:spPr>
          <a:xfrm>
            <a:off x="552974" y="1792069"/>
            <a:ext cx="5181600" cy="4351338"/>
          </a:xfrm>
        </p:spPr>
        <p:txBody>
          <a:bodyPr/>
          <a:lstStyle/>
          <a:p>
            <a:pPr marL="514350" indent="-514350">
              <a:buFont typeface="+mj-lt"/>
              <a:buAutoNum type="arabicPeriod"/>
            </a:pPr>
            <a:r>
              <a:rPr lang="en-US" dirty="0"/>
              <a:t>An </a:t>
            </a:r>
            <a:r>
              <a:rPr lang="en-US" i="1" dirty="0"/>
              <a:t>optional</a:t>
            </a:r>
            <a:r>
              <a:rPr lang="en-US" dirty="0"/>
              <a:t> institutional alternative (should, when, how, &amp; by whom)</a:t>
            </a:r>
          </a:p>
          <a:p>
            <a:pPr marL="514350" indent="-514350">
              <a:buFont typeface="+mj-lt"/>
              <a:buAutoNum type="arabicPeriod"/>
            </a:pPr>
            <a:r>
              <a:rPr lang="en-US" dirty="0"/>
              <a:t>Guidance paperwork (how does process work &amp; consequences of participating in the process)</a:t>
            </a:r>
          </a:p>
          <a:p>
            <a:pPr marL="514350" indent="-514350">
              <a:buFont typeface="+mj-lt"/>
              <a:buAutoNum type="arabicPeriod"/>
            </a:pPr>
            <a:r>
              <a:rPr lang="en-US" dirty="0"/>
              <a:t>Voluntary </a:t>
            </a:r>
            <a:r>
              <a:rPr lang="en-US" i="1" dirty="0"/>
              <a:t>for both sides </a:t>
            </a:r>
            <a:r>
              <a:rPr lang="en-US" dirty="0"/>
              <a:t>(how to assess &amp; demonstrate)</a:t>
            </a:r>
          </a:p>
          <a:p>
            <a:pPr marL="514350" indent="-514350">
              <a:buFont typeface="+mj-lt"/>
              <a:buAutoNum type="arabicPeriod"/>
            </a:pPr>
            <a:endParaRPr lang="en-US" dirty="0"/>
          </a:p>
        </p:txBody>
      </p:sp>
      <p:pic>
        <p:nvPicPr>
          <p:cNvPr id="1026" name="Picture 2" descr="Kurt Cobain's Feminist Legacy and Nirvana's 'Nevermind'">
            <a:extLst>
              <a:ext uri="{FF2B5EF4-FFF2-40B4-BE49-F238E27FC236}">
                <a16:creationId xmlns:a16="http://schemas.microsoft.com/office/drawing/2014/main" id="{694E3224-E36F-45E5-9342-8FDE9CA604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17770" y="1792069"/>
            <a:ext cx="5760720"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7540882-1DC0-7FCD-B1D1-1A514C779B8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5074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7F939-66B6-446A-9E48-5F085EB5E299}"/>
              </a:ext>
            </a:extLst>
          </p:cNvPr>
          <p:cNvPicPr>
            <a:picLocks noChangeAspect="1"/>
          </p:cNvPicPr>
          <p:nvPr/>
        </p:nvPicPr>
        <p:blipFill>
          <a:blip r:embed="rId3"/>
          <a:stretch>
            <a:fillRect/>
          </a:stretch>
        </p:blipFill>
        <p:spPr>
          <a:xfrm>
            <a:off x="152400" y="1947007"/>
            <a:ext cx="11887200" cy="3632200"/>
          </a:xfrm>
          <a:prstGeom prst="rect">
            <a:avLst/>
          </a:prstGeom>
        </p:spPr>
      </p:pic>
      <p:sp>
        <p:nvSpPr>
          <p:cNvPr id="2" name="Title 1">
            <a:extLst>
              <a:ext uri="{FF2B5EF4-FFF2-40B4-BE49-F238E27FC236}">
                <a16:creationId xmlns:a16="http://schemas.microsoft.com/office/drawing/2014/main" id="{F18E3FA6-E700-DEB3-7C75-25F8E5799804}"/>
              </a:ext>
            </a:extLst>
          </p:cNvPr>
          <p:cNvSpPr>
            <a:spLocks noGrp="1"/>
          </p:cNvSpPr>
          <p:nvPr>
            <p:ph type="title"/>
          </p:nvPr>
        </p:nvSpPr>
        <p:spPr/>
        <p:txBody>
          <a:bodyPr/>
          <a:lstStyle/>
          <a:p>
            <a:pPr algn="ctr"/>
            <a:r>
              <a:rPr lang="en-US" b="1" dirty="0"/>
              <a:t>Just FYI: Informal Resolution in Biden Q&amp;A</a:t>
            </a:r>
          </a:p>
        </p:txBody>
      </p:sp>
      <p:sp>
        <p:nvSpPr>
          <p:cNvPr id="4" name="Content Placeholder 3">
            <a:extLst>
              <a:ext uri="{FF2B5EF4-FFF2-40B4-BE49-F238E27FC236}">
                <a16:creationId xmlns:a16="http://schemas.microsoft.com/office/drawing/2014/main" id="{AFD11C6C-3342-5D74-B37D-9CFD2596D4AE}"/>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84B6BB6E-DC5C-0DFA-0C71-7CF3263C1FA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44542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 The Courts</a:t>
            </a:r>
          </a:p>
        </p:txBody>
      </p:sp>
      <p:sp>
        <p:nvSpPr>
          <p:cNvPr id="3" name="Content Placeholder 2"/>
          <p:cNvSpPr>
            <a:spLocks noGrp="1"/>
          </p:cNvSpPr>
          <p:nvPr>
            <p:ph idx="1"/>
          </p:nvPr>
        </p:nvSpPr>
        <p:spPr>
          <a:xfrm>
            <a:off x="523235" y="1772576"/>
            <a:ext cx="11568343" cy="3952300"/>
          </a:xfrm>
        </p:spPr>
        <p:txBody>
          <a:bodyPr/>
          <a:lstStyle/>
          <a:p>
            <a:r>
              <a:rPr lang="en-US" dirty="0"/>
              <a:t>Very few reported cases analyzing informal resolution practices</a:t>
            </a:r>
          </a:p>
          <a:p>
            <a:pPr lvl="1"/>
            <a:r>
              <a:rPr lang="en-US" dirty="0">
                <a:solidFill>
                  <a:srgbClr val="FF0000"/>
                </a:solidFill>
              </a:rPr>
              <a:t>Why? </a:t>
            </a:r>
          </a:p>
          <a:p>
            <a:r>
              <a:rPr lang="en-US" dirty="0"/>
              <a:t>Federal courts have been reluctant to allow deliberate indifference claims based on an institution’s use of an informal resolution process in general</a:t>
            </a:r>
          </a:p>
          <a:p>
            <a:r>
              <a:rPr lang="en-US" dirty="0"/>
              <a:t>Key issues: voluntariness, timeliness, and remedies/enforcement</a:t>
            </a:r>
          </a:p>
          <a:p>
            <a:r>
              <a:rPr lang="en-US" u="sng" dirty="0"/>
              <a:t>Communicate with parties about status (where are we)</a:t>
            </a:r>
          </a:p>
          <a:p>
            <a:r>
              <a:rPr lang="en-US" dirty="0"/>
              <a:t>If the institution </a:t>
            </a:r>
            <a:r>
              <a:rPr lang="en-US" u="sng" dirty="0"/>
              <a:t>follows policies and procedures</a:t>
            </a:r>
            <a:r>
              <a:rPr lang="en-US" dirty="0"/>
              <a:t>, courts appear to be reluctant to second-guess the decision or outcome. </a:t>
            </a:r>
          </a:p>
        </p:txBody>
      </p:sp>
      <p:sp>
        <p:nvSpPr>
          <p:cNvPr id="4" name="Text Placeholder 3">
            <a:extLst>
              <a:ext uri="{FF2B5EF4-FFF2-40B4-BE49-F238E27FC236}">
                <a16:creationId xmlns:a16="http://schemas.microsoft.com/office/drawing/2014/main" id="{886D6D54-6369-02CF-4586-77B869FBF79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60770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94DF8D-65A7-A44D-A948-ECEBC0E10D05}" vid="{508897A3-098B-224C-B9A3-C5B67EC0D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577</TotalTime>
  <Words>2407</Words>
  <Application>Microsoft Office PowerPoint</Application>
  <PresentationFormat>Widescreen</PresentationFormat>
  <Paragraphs>213</Paragraphs>
  <Slides>41</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Light</vt:lpstr>
      <vt:lpstr>Helvetica</vt:lpstr>
      <vt:lpstr>Wingdings</vt:lpstr>
      <vt:lpstr>Office Theme</vt:lpstr>
      <vt:lpstr>1_Office Theme</vt:lpstr>
      <vt:lpstr>PowerPoint Presentation</vt:lpstr>
      <vt:lpstr>Agenda</vt:lpstr>
      <vt:lpstr>PowerPoint Presentation</vt:lpstr>
      <vt:lpstr>First Principles: Overarching Title IX Duty</vt:lpstr>
      <vt:lpstr>What Are The Shortcomings of Investigation/Adjudication?</vt:lpstr>
      <vt:lpstr>The Law (Now): Informal Resolution &amp; Regulations </vt:lpstr>
      <vt:lpstr>Break That Down</vt:lpstr>
      <vt:lpstr>Just FYI: Informal Resolution in Biden Q&amp;A</vt:lpstr>
      <vt:lpstr>In The Courts</vt:lpstr>
      <vt:lpstr>Hypothetical 1</vt:lpstr>
      <vt:lpstr>Threshold Question: Should Informal Resolution Even Be An Option?</vt:lpstr>
      <vt:lpstr>Back to Hypothetical</vt:lpstr>
      <vt:lpstr>Three Suggested Best Practices</vt:lpstr>
      <vt:lpstr>A Couple of Complicated Scenarios: What To Do?</vt:lpstr>
      <vt:lpstr>You Say Yes! Now to Complainant</vt:lpstr>
      <vt:lpstr>Basics: We Love Supportive Measures!</vt:lpstr>
      <vt:lpstr>Complainant Say Yes! Now to Respondent</vt:lpstr>
      <vt:lpstr>How Do We Ensure Voluntary Participation?</vt:lpstr>
      <vt:lpstr>Hypothetical 2</vt:lpstr>
      <vt:lpstr>Types of Informal Resolution</vt:lpstr>
      <vt:lpstr>PowerPoint Presentation</vt:lpstr>
      <vt:lpstr>What Makes A Good Mediator?</vt:lpstr>
      <vt:lpstr>Four Items For Preparation Of Mediator</vt:lpstr>
      <vt:lpstr>My Personal Preference for Process Steps</vt:lpstr>
      <vt:lpstr>Other Considerations</vt:lpstr>
      <vt:lpstr>PowerPoint Presentation</vt:lpstr>
      <vt:lpstr>Some General Question Possibilities</vt:lpstr>
      <vt:lpstr>Hypothetical 3</vt:lpstr>
      <vt:lpstr>Hypothetical 4</vt:lpstr>
      <vt:lpstr>How Long Should Process Take?</vt:lpstr>
      <vt:lpstr>Return to Hypothetical 1</vt:lpstr>
      <vt:lpstr> Some Outcome Examples</vt:lpstr>
      <vt:lpstr>Agreement</vt:lpstr>
      <vt:lpstr>Agreement</vt:lpstr>
      <vt:lpstr>Example Confidentiality Language in Agreements </vt:lpstr>
      <vt:lpstr>Post-Conference: Monitoring </vt:lpstr>
      <vt:lpstr>PowerPoint Presentation</vt:lpstr>
      <vt:lpstr>No Celebration!</vt:lpstr>
      <vt:lpstr>Guideposts (One More Time)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Schneider, Scott</dc:creator>
  <cp:lastModifiedBy>Scott Schneider</cp:lastModifiedBy>
  <cp:revision>8</cp:revision>
  <dcterms:created xsi:type="dcterms:W3CDTF">2023-04-26T16:37:11Z</dcterms:created>
  <dcterms:modified xsi:type="dcterms:W3CDTF">2024-01-24T02:40:12Z</dcterms:modified>
</cp:coreProperties>
</file>